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410" r:id="rId5"/>
    <p:sldId id="282" r:id="rId6"/>
    <p:sldId id="287" r:id="rId7"/>
    <p:sldId id="292" r:id="rId8"/>
    <p:sldId id="263" r:id="rId9"/>
    <p:sldId id="289" r:id="rId10"/>
    <p:sldId id="273" r:id="rId11"/>
    <p:sldId id="416" r:id="rId12"/>
    <p:sldId id="420" r:id="rId13"/>
    <p:sldId id="290" r:id="rId14"/>
    <p:sldId id="444" r:id="rId15"/>
    <p:sldId id="417" r:id="rId16"/>
    <p:sldId id="418" r:id="rId17"/>
    <p:sldId id="421" r:id="rId18"/>
    <p:sldId id="359" r:id="rId19"/>
    <p:sldId id="299" r:id="rId20"/>
    <p:sldId id="297" r:id="rId21"/>
    <p:sldId id="298" r:id="rId22"/>
    <p:sldId id="311" r:id="rId23"/>
    <p:sldId id="312" r:id="rId24"/>
    <p:sldId id="323" r:id="rId25"/>
    <p:sldId id="315" r:id="rId26"/>
    <p:sldId id="316" r:id="rId27"/>
    <p:sldId id="317" r:id="rId28"/>
    <p:sldId id="318" r:id="rId29"/>
    <p:sldId id="313" r:id="rId30"/>
    <p:sldId id="445" r:id="rId31"/>
    <p:sldId id="31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1" d="100"/>
          <a:sy n="71" d="100"/>
        </p:scale>
        <p:origin x="102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22.357"/>
    </inkml:context>
    <inkml:brush xml:id="br0">
      <inkml:brushProperty name="width" value="0.05" units="cm"/>
      <inkml:brushProperty name="height" value="0.05" units="cm"/>
      <inkml:brushProperty name="color" value="#E71224"/>
    </inkml:brush>
  </inkml:definitions>
  <inkml:trace contextRef="#ctx0" brushRef="#br0">1376 0 24575,'0'17'0,"-1"0"0,-1 0 0,-4 20 0,1-8 0,0 1 0,0 36 0,5 60 0,1-56 0,0-56 0,1 0 0,0 0 0,4 18 0,-2-16 0,4 31 0,-7 137 0,-2-99 0,0-12 0,2 88 0,10-72 0,0 23 0,-10-92 0,0 1 0,6 28 0,-2-24 0,-1-1 0,-1 1 0,0 26 0,-3-37 0,-2 0 0,1 0 0,0 0 0,-2 0 0,0-1 0,-1 0 0,-6 15 0,4-14 0,-2-1 0,0 0 0,-1-1 0,0 1 0,-18 17 0,11-13 0,12-12 0,0-1 0,0 0 0,-1 0 0,1-1 0,0 1 0,-2 0 0,2-2 0,-2 1 0,-6 3 0,5-4 0,-1 1 0,1-2 0,-1 0 0,0 1 0,1-2 0,-12 1 0,18-1 0,-110-5 0,106 5 0,0-2 0,0 2 0,0-2 0,0 0 0,0 0 0,1 0 0,-1 0 0,0 0 0,1-1 0,0 0 0,0 0 0,-6-6 0,-2-3 0,1 0 0,-16-22 0,21 24 0,-8-14 0,9 15 0,0 0 0,0 1 0,-7-8 0,10 14 0,0 0 0,0 0 0,0 0 0,0 1 0,0 0 0,0-1 0,-1 1 0,1 0 0,0 0 0,0 0 0,-1 0 0,0 0 0,1 1 0,0 0 0,-1-1 0,0 1 0,1-1 0,-6 2 0,-2 0 0,-1 1 0,1 0 0,-14 4 0,5-1 0,-4-1 0,-36 2 0,-1 1 0,50-6 0,0 2 0,0-1 0,0 1 0,-9 4 0,-9 7 0,-27 20 0,15-10 0,30-19 0,-15 6 0,16-8 0,1 1 0,0-1 0,-15 11 0,-103 70 0,109-75 0,0-1 0,-26 9 0,-3 1 0,36-13 0,-2-1 0,-12 4 0,20-7 0,0 0 0,0-1 0,-1 1 0,0-1 0,1 0 0,0 0 0,-1 0 0,-8-3 0,-21-5-1365,19 5-5461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32.073"/>
    </inkml:context>
    <inkml:brush xml:id="br0">
      <inkml:brushProperty name="width" value="0.05" units="cm"/>
      <inkml:brushProperty name="height" value="0.05" units="cm"/>
      <inkml:brushProperty name="color" value="#E71224"/>
    </inkml:brush>
  </inkml:definitions>
  <inkml:trace contextRef="#ctx0" brushRef="#br0">0 0 24575,'8'0'0,"-1"1"0,1 0 0,0 0 0,-1 1 0,0 0 0,1 0 0,-1 0 0,0 1 0,0 0 0,0 1 0,8 5 0,-10-6 0,-1 1 0,1 0 0,0 0 0,-1 0 0,0 0 0,0 0 0,-1 1 0,0 0 0,1-1 0,-2 2 0,1-1 0,0 0 0,-1 1 0,0-1 0,2 9 0,18 103 0,-19-96 0,-2-16 0,0 1 0,1-2 0,-1 2 0,1-1 0,0 0 0,1-1 0,3 8 0,3 0 0,12 14 0,-4-6 0,-14-14 0,0-2 0,0 2 0,0-1 0,-1 0 0,1 1 0,-1-1 0,0 1 0,-1-1 0,1 1 0,0 11 0,0 2 0,-4 40 0,1-42 0,1-1 0,0 1 0,3 20 0,5 3 0,2 78 0,-9-82 0,-3 87 0,-7-65 0,-1-3 0,8-23 0,0 0 0,4 40 0,0-56 0,2 0 0,0-1 0,0 0 0,9 19 0,-6-16 0,-3-6 0,2-1 0,8 14 0,-6-13 0,9 24 0,-12-23 0,1 0 0,0 0 0,14 23 0,-2-10 0,-14-18 0,0-1 0,1 0 0,0 0 0,1-1 0,0 1 0,9 8 0,1-3 0,27 26 0,-39-32 0,1-1 0,-1 0 0,0 1 0,0 0 0,-1 0 0,1 0 0,-2 0 0,1 0 0,2 10 0,-1-2 0,-2 0 0,0 0 0,0 17 0,-2 43 0,-1-49 0,0-9 0,-1-1 0,0 0 0,-1 1 0,-1-2 0,0 1 0,-10 21 0,7-15 0,4-12 0,0 0 0,-1-1 0,-7 14 0,10-22 0,-32 57 0,29-50 0,1 1 0,0 0 0,0 0 0,1 0 0,-2 16 0,0 14 0,5 66 0,1-40 0,-1-42 0,-2 36 0,0-50 0,0 0 0,0-1 0,-1 1 0,0-1 0,-4 11 0,-34 86 0,37-96 0,0 1 0,1 0 0,0 0 0,0 0 0,0 0 0,2 0 0,-1 13 0,2-16 0,-1 0 0,1 0 0,0 0 0,0 0 0,0-1 0,1 1 0,0-1 0,0 1 0,1-1 0,0 0 0,-1 1 0,6 4 0,-4-4 0,0-2 0,0 1 0,0 0 0,0-1 0,1 0 0,0 0 0,0-1 0,7 4 0,-5-2 0,1 0 0,0 0 0,-2 0 0,1 1 0,0 0 0,-1 1 0,0 0 0,0 0 0,-1 0 0,0 1 0,5 8 0,20 34-1365,-22-36-5461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55.940"/>
    </inkml:context>
    <inkml:brush xml:id="br0">
      <inkml:brushProperty name="width" value="0.05" units="cm"/>
      <inkml:brushProperty name="height" value="0.05" units="cm"/>
      <inkml:brushProperty name="color" value="#E71224"/>
    </inkml:brush>
  </inkml:definitions>
  <inkml:trace contextRef="#ctx0" brushRef="#br0">0 0 24575,'1'2'0,"-1"0"0,1-1 0,0 1 0,-1 0 0,1 0 0,0-1 0,0 1 0,0-1 0,0 1 0,0-1 0,0 1 0,3 1 0,-1 1 0,59 64 0,-56-62 0,0 0 0,-2 0 0,2 0 0,-2 1 0,0 0 0,0 0 0,0 0 0,-1 1 0,0-1 0,0 0 0,-1 1 0,0 0 0,0 0 0,-1 0 0,0 0 0,0 14 0,-1-7 0,2 0 0,0-1 0,6 26 0,-6-33 0,0 0 0,0 1 0,2-2 0,-1 1 0,0 0 0,1-1 0,0 1 0,1-1 0,5 6 0,1 1 0,-1 0 0,0 0 0,0 1 0,-2 1 0,0 0 0,9 22 0,-14-29 0,1-1 0,0 1 0,0-2 0,1 2 0,0-2 0,1 0 0,8 9 0,46 36 0,-17-17 0,32 39 0,-55-51 0,-2-3 0,23 31 0,-20-22 0,-12-16 0,10 15 0,-15-18 0,1-3 0,-1 2 0,0 0 0,5 14 0,-8-19 0,0-1 0,-1 1 0,1-1 0,-1 0 0,1 1 0,-1-1 0,0 1 0,0-1 0,-1 0 0,1 1 0,-1-1 0,1 1 0,0-1 0,-1 0 0,0 0 0,0 0 0,0 1 0,-2 2 0,-4 5 0,0-2 0,-1 1 0,0-1 0,0-1 0,-1 1 0,-10 6 0,-8 7 0,13-10 0,-1-1 0,0 0 0,-31 12 0,26-12 0,-32 20 0,50-28 0,-82 60 0,30-20 233,24-20-1831,18-12-5228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8:12.782"/>
    </inkml:context>
    <inkml:brush xml:id="br0">
      <inkml:brushProperty name="width" value="0.05" units="cm"/>
      <inkml:brushProperty name="height" value="0.05" units="cm"/>
      <inkml:brushProperty name="color" value="#E71224"/>
    </inkml:brush>
  </inkml:definitions>
  <inkml:trace contextRef="#ctx0" brushRef="#br0">701 0 24575,'0'12'0,"-1"-1"0,1 0 0,1 0 0,-1-1 0,2 1 0,0 0 0,0-1 0,4 14 0,-2-14 0,0 0 0,0 0 0,-2 1 0,0-1 0,2 14 0,-4-21 0,0 1 0,0 0 0,0 0 0,0 0 0,-1 0 0,0 0 0,1 0 0,-2 0 0,2 0 0,-2-1 0,0 1 0,1-1 0,-1 1 0,0-1 0,0 0 0,-1 1 0,-3 4 0,-57 53 0,2-1 0,36-35 0,16-17 0,0 1 0,-12 15 0,19-20 0,-1 0 0,1 0 0,0 0 0,0 0 0,0 0 0,1 1 0,-1-1 0,1 0 0,0 0 0,-1 9 0,2-7 0,1-1 0,0 1 0,-1 0 0,2-1 0,-1 0 0,0 1 0,1 0 0,0-2 0,5 10 0,4 12 0,2 8 0,-8-21 0,0 0 0,0 0 0,-2 0 0,4 21 0,-4 12 0,-4 48 0,-1-32 0,2 164 0,0-220 0,0 0 0,0 0 0,-2 0 0,2 0 0,-2 0 0,0 0 0,1-1 0,-2 0 0,1 1 0,0 0 0,-6 8 0,-7 10 0,-38 59 0,44-72 0,0 1 0,-1-2 0,0 1 0,-20 15 0,16-16 0,-21 11 0,25-14 0,1 0 0,-1-1 0,-12 14 0,10-9 0,8-7 0,0 0 0,0 0 0,0 0 0,1 1 0,0-1 0,0 1 0,0 0 0,1 0 0,0 0 0,0 0 0,0 0 0,0 1 0,0-1 0,1 0 0,-1 10 0,1-3 0,1 0 0,0 0 0,2 1 0,-1-1 0,1 0 0,3 13 0,1-1 0,-2 1 0,2 39 0,-5 50 0,-2-68 0,1-37 0,-1 0 0,0 1 0,-1-1 0,0 0 0,-5 16 0,1-10 0,-1 1 0,-11 18 0,14-26 0,0 0 0,1 0 0,0 0 0,1 0 0,0 0 0,0 0 0,-1 12 0,2-4 0,0 0 0,1 0 0,2 16 0,-1-23 0,1-1 0,0 0 0,0 0 0,0 0 0,1 0 0,0-1 0,1 1 0,0-1 0,0 0 0,0 1 0,2-2 0,-2 1 0,2-1 0,-1 0 0,1 0 0,0-1 0,1 1 0,-1-1 0,9 4 0,-11-7 0,-1 0 0,1 0 0,0 0 0,0-1 0,0 0 0,0 0 0,1 0 0,-1-1 0,0 0 0,0 1 0,1-1 0,-1-1 0,0 1 0,8-2 0,1-2 0,0 0 0,0-1 0,16-8 0,20-9 0,-44 20 0,0 1 0,0 0 0,1-1 0,0 2 0,-1-1 0,0 1 0,8 0 0,-10 0 0,-1 1 0,1-1 0,0 1 0,-1 0 0,0-1 0,1 2 0,0-1 0,-1 0 0,0 0 0,1 1 0,-1-1 0,4 5 0,1 0 0,-1 0 0,8 13 0,3 2 0,-4-6 0,25 29 0,-34-38 0,1 1 0,-1-1 0,-1 0 0,1 2 0,3 8 0,-6-14 0,-1 0 0,1 0 0,-1 0 0,1 0 0,-1 0 0,0-1 0,0 1 0,0 0 0,0 0 0,0 0 0,0 0 0,-1-1 0,1 1 0,-1 0 0,1 0 0,-1 0 0,0 0 0,1 0 0,-1-1 0,0 1 0,-1 1 0,-2 2 0,0 0 0,0-1 0,-1 0 0,0 0 0,-5 4 0,-8 6 0,3 0 0,-26 21 0,-7 7 0,-2 2 0,-26 4 0,30-21 0,32-17 0,0 0 0,0 0 0,2 2 0,-1-1 0,-16 20 0,23-21 0,-11 18 0,14-22 0,-1 1 0,1-1 0,-1 0 0,0 0 0,-1-1 0,1 1 0,-8 6 0,-30 19 0,-16 14 0,55-42 0,0 0 0,1 0 0,-1 0 0,1 0 0,-1 0 0,1 0 0,0 1 0,1-1 0,-1 1 0,1-1 0,-1 1 0,1-1 0,0 1 0,-1 7 0,2-4 0,-1-1 0,1 1 0,0 0 0,1-1 0,-1 0 0,2 1 0,2 12 0,1-3 0,-1 1 0,-1 0 0,-1-1 0,0 1 0,0 0 0,-4 28 0,2-40 0,0 1 0,-1 0 0,0-1 0,-1 0 0,1 1 0,0-1 0,-1 0 0,-1 0 0,1 0 0,-1 0 0,1 0 0,-2-1 0,2 0 0,-2 1 0,0-1 0,1 0 0,-7 5 0,-27 19-1365,18-14-5461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B06DF-316B-44D6-9968-4A702ABF7647}"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DC0E1-B79A-480C-98EA-30348759B8E3}" type="slidenum">
              <a:rPr lang="en-US" smtClean="0"/>
              <a:t>‹#›</a:t>
            </a:fld>
            <a:endParaRPr lang="en-US"/>
          </a:p>
        </p:txBody>
      </p:sp>
    </p:spTree>
    <p:extLst>
      <p:ext uri="{BB962C8B-B14F-4D97-AF65-F5344CB8AC3E}">
        <p14:creationId xmlns:p14="http://schemas.microsoft.com/office/powerpoint/2010/main" val="1015390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quizlet.com/1064669572/lesson-1-water-cycle-flash-cards/?i=4i3fq&amp;x=1jq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15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0DC46-CA42-6F9E-1EB1-E1383D6B9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09ACF-90F2-6268-DE60-8706B9E0B4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D74D1-7FCD-6EDB-7B82-CDE8E6692A02}"/>
              </a:ext>
            </a:extLst>
          </p:cNvPr>
          <p:cNvSpPr>
            <a:spLocks noGrp="1"/>
          </p:cNvSpPr>
          <p:nvPr>
            <p:ph type="body" idx="1"/>
          </p:nvPr>
        </p:nvSpPr>
        <p:spPr/>
        <p:txBody>
          <a:bodyPr/>
          <a:lstStyle/>
          <a:p>
            <a:pPr>
              <a:defRPr/>
            </a:pPr>
            <a:r>
              <a:rPr lang="en-US"/>
              <a:t>Elaborate: Ask early finishers to choose an organism in the desert side of the picture and research </a:t>
            </a:r>
            <a:endParaRPr lang="en-US">
              <a:ea typeface="Calibri"/>
              <a:cs typeface="Calibri"/>
            </a:endParaRPr>
          </a:p>
          <a:p>
            <a:pPr>
              <a:defRPr/>
            </a:pPr>
            <a:r>
              <a:rPr lang="en-US"/>
              <a:t>and describe how it is able to survive with less water in the desert.  </a:t>
            </a:r>
            <a:endParaRPr lang="en-US">
              <a:ea typeface="Calibri"/>
              <a:cs typeface="Calibri"/>
            </a:endParaRPr>
          </a:p>
          <a:p>
            <a:pPr>
              <a:defRPr/>
            </a:pPr>
            <a:endParaRPr lang="en-US"/>
          </a:p>
          <a:p>
            <a:pPr>
              <a:defRPr/>
            </a:pPr>
            <a:r>
              <a:rPr lang="en-US">
                <a:ea typeface="Calibri" panose="020F0502020204030204"/>
                <a:cs typeface="Calibri" panose="020F0502020204030204"/>
              </a:rPr>
              <a:t>Pictured organisms: Sonoran Desert Tortoise, Cactus Wren, Saguaro, Colorado River Toad, Javelina</a:t>
            </a:r>
          </a:p>
        </p:txBody>
      </p:sp>
      <p:sp>
        <p:nvSpPr>
          <p:cNvPr id="4" name="Slide Number Placeholder 3">
            <a:extLst>
              <a:ext uri="{FF2B5EF4-FFF2-40B4-BE49-F238E27FC236}">
                <a16:creationId xmlns:a16="http://schemas.microsoft.com/office/drawing/2014/main" id="{00585616-3922-8541-16E2-DFCBB97B73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014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cans see that while we do get some rain, most places do not get a lot! Where do we get the most ? The mountains!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99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https://www.usgs.gov/special-topics/water-science-school/science/how-wet-your-state-water-area-each-state</a:t>
            </a:r>
          </a:p>
          <a:p>
            <a:r>
              <a:rPr lang="en-US"/>
              <a:t>We don’t have much water compared the size of our state… so what does this mean?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highlight>
                  <a:srgbClr val="C0C0C0"/>
                </a:highlight>
                <a:latin typeface="Aptos" panose="020B0004020202020204" pitchFamily="34" charset="0"/>
              </a:rPr>
              <a:t>Water is not distributed equally across the Earth-there are arid regions and wet regions.</a:t>
            </a:r>
            <a:r>
              <a:rPr lang="en-US" sz="1200" b="0" i="0">
                <a:solidFill>
                  <a:srgbClr val="000000"/>
                </a:solidFill>
                <a:effectLst/>
                <a:highlight>
                  <a:srgbClr val="FFFFFF"/>
                </a:highlight>
                <a:latin typeface="Aptos" panose="020B0004020202020204" pitchFamily="34" charset="0"/>
              </a:rPr>
              <a:t> </a:t>
            </a: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304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Have your students brainstorm and think about what their local water cycle looks like. What processes are happening? Is it dry or wet most of the time? Are there trees and plants? Animals? People? </a:t>
            </a:r>
          </a:p>
          <a:p>
            <a:endParaRPr lang="en-US"/>
          </a:p>
          <a:p>
            <a:r>
              <a:rPr lang="en-US"/>
              <a:t>People drink, perspire (sweat), breathe –respiration, and urinate – so yes water does move through our body, and we are part of the water cycle</a:t>
            </a:r>
            <a:endParaRPr lang="en-US">
              <a:ea typeface="Calibri"/>
              <a:cs typeface="Calibri"/>
            </a:endParaRPr>
          </a:p>
          <a:p>
            <a:pPr marL="0" lvl="0" indent="0" algn="l" rtl="0">
              <a:spcBef>
                <a:spcPts val="0"/>
              </a:spcBef>
              <a:spcAft>
                <a:spcPts val="0"/>
              </a:spcAft>
              <a:buNone/>
            </a:pPr>
            <a:endParaRPr lang="en-US">
              <a:solidFill>
                <a:srgbClr val="BFBFBF"/>
              </a:solidFill>
              <a:highlight>
                <a:srgbClr val="1F1F1F"/>
              </a:highlight>
              <a:latin typeface="Google Sans"/>
            </a:endParaRPr>
          </a:p>
        </p:txBody>
      </p:sp>
    </p:spTree>
    <p:extLst>
      <p:ext uri="{BB962C8B-B14F-4D97-AF65-F5344CB8AC3E}">
        <p14:creationId xmlns:p14="http://schemas.microsoft.com/office/powerpoint/2010/main" val="627679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solidFill>
                  <a:srgbClr val="000000"/>
                </a:solidFill>
                <a:highlight>
                  <a:srgbClr val="FFFFFF"/>
                </a:highlight>
              </a:rPr>
              <a:t>     Evaluate: Ask students to write a one-paragraph evidence-based argument responding to the question: Is there more water available for living organisms in a desert or in a forest?  </a:t>
            </a:r>
            <a:endParaRPr lang="en-US"/>
          </a:p>
          <a:p>
            <a:br>
              <a:rPr lang="en-US"/>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106610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So we want students to start to think about how water behaves… we are going to think about energy and matter a lot here, that’s one of those cross-cutting concepts that we need to know about.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473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 watching this video, but I recommend doing this live in the classroom if possible…</a:t>
            </a:r>
          </a:p>
          <a:p>
            <a:r>
              <a:rPr lang="en-US"/>
              <a:t>I also suggest that you can do the first part of the demonstration as a whole class activity, and then the second part you can do in small collaborative groups.  </a:t>
            </a:r>
          </a:p>
          <a:p>
            <a:endParaRPr lang="en-US"/>
          </a:p>
          <a:p>
            <a:r>
              <a:rPr lang="en-US"/>
              <a:t>Please make observation and think about what is happening and why? Stop at 1:56 so that teachers can answer questions.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348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do this activity with your class make sure to have them create a See-Think-Wonder Chart in their science notebook and fill this in as you do the demonstration and experiment.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unmute and share your thoughts or type it into chat:</a:t>
            </a:r>
            <a:br>
              <a:rPr lang="en-US"/>
            </a:br>
            <a:r>
              <a:rPr lang="en-US"/>
              <a:t>The jars has the same liquid in them, fresh water, one was just hot water and one was cold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Heat is a form of energy, so heat energizes the water molecules. Water molecules will move faster when they are hotter and have more heat energy. Water molecules will move slower when they are colder and have less heat energy.</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667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students make predictions before you start this part of the activity…</a:t>
            </a:r>
          </a:p>
          <a:p>
            <a:endParaRPr lang="en-US"/>
          </a:p>
          <a:p>
            <a:r>
              <a:rPr lang="en-US"/>
              <a:t>Tips: This is where I would let groups of students do this part of the experiment. Also, we have found that it is helpful to add more food coloring into the jar to make it more intense before ladling it out into room temperature cups. Make a tiny ladle and have students dip ladle into the hot/cold water and then place it into the room temperature cup of water.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C234B"/>
                </a:solidFill>
              </a:rPr>
              <a:t>In table groups, students will slowly and carefully insert a vial of hot water and vial of cold water (colored so that we can see it) into two separate cup of room temperature water. </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579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Either unmute or put answers in CHAT!</a:t>
            </a:r>
          </a:p>
          <a:p>
            <a:endParaRPr lang="en-US"/>
          </a:p>
          <a:p>
            <a:r>
              <a:rPr lang="en-US"/>
              <a:t>Your students might understand that molecules that are warmer move faster, but they may not… </a:t>
            </a:r>
          </a:p>
          <a:p>
            <a:endParaRPr lang="en-US"/>
          </a:p>
          <a:p>
            <a:r>
              <a:rPr lang="en-US"/>
              <a:t>So warmer molecules are moving faster, also heat rises. Hot things go up why? Hot water rises because water molecules are moving faster and are more spread apart than room temp water. Cold water stays below in the vial because the water molecules are moving slower and stay closer together, causing the colder water to stay at the bottom. </a:t>
            </a:r>
          </a:p>
          <a:p>
            <a:endParaRPr lang="en-US"/>
          </a:p>
          <a:p>
            <a:r>
              <a:rPr lang="en-US"/>
              <a:t>Density decreases with a rise in temperature, so what’s actually happening is the molecules are less close together, the molecules are not as tightly packed.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there are some other models you can use with your students.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4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169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do this activity in the classroom and have the students change states according to the speed of music – with the music representing heat energy. </a:t>
            </a:r>
          </a:p>
          <a:p>
            <a:endParaRPr lang="en-US"/>
          </a:p>
          <a:p>
            <a:r>
              <a:rPr lang="en-US"/>
              <a:t>In this activity students become water molecules and start as water in a gas form (students move freely and quickly, waving hands and wiggling fingers). Over time some heat energy is lost and they now become liquid. As a liquid they begin bonding with other molecules and letting go (do this by putting a hand on a neighbor’s shoulder and letting go and then moving on to another). More heat is lost and they become slower and slower as the temperature drops and now they get very close together (like we observed the cold water in the vial did).  But when water gets cold enough it does an amazing thing… what happens? It freezes and becomes a solid and expands into ice. As ice water molecules stay bonded making crystal hexagonal structure (have students in groups of 6 put a hand on shoulders and stiffen their arms). </a:t>
            </a:r>
          </a:p>
          <a:p>
            <a:endParaRPr lang="en-US"/>
          </a:p>
          <a:p>
            <a:r>
              <a:rPr lang="en-US"/>
              <a:t>Now that you are ice are you closer together or farther apart, then when you were a cold liquid? Farther apart… so what would happen if we put ice in room temperature water? What does the ice do? It floats! Water molecules turn solid in ice form and spread out creating more space making them float… this is very important to the water cycle that ice floats. If the water at the bottom of lake froze first then all the fish would die…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70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the hexagon shape of water when it turns to ice and is a solid state.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can also use this online simulation to so your students can see molecules in motion in another way. So you can play the game outdoors or indoors, and then you can use this model. Select States of Matter, select water, and then you can heat it up and cool it down to see the molecules move accordingly.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541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these unique characteristics that make water so special and important. </a:t>
            </a:r>
          </a:p>
          <a:p>
            <a:endParaRPr lang="en-US"/>
          </a:p>
          <a:p>
            <a:r>
              <a:rPr lang="en-US" b="0" i="0">
                <a:solidFill>
                  <a:srgbClr val="000000"/>
                </a:solidFill>
                <a:effectLst/>
                <a:latin typeface="Merriweather Web"/>
              </a:rPr>
              <a:t>More precisely, the positive and negative charges of the hydrogen and oxygen atoms that make up water molecules makes them attracted to each other. In a water molecule, the two hydrogen atoms align themselves along one side of the oxygen atom, with the result being that the oxygen side has a partial negative charge and the side with the hydrogen atoms has a partial positive charge. Thus when the positive side on one water molecule comes near the negative side of another water molecule, they attract each other and form a bond. </a:t>
            </a:r>
            <a:endParaRPr lang="en-US"/>
          </a:p>
          <a:p>
            <a:endParaRPr lang="en-US"/>
          </a:p>
          <a:p>
            <a:r>
              <a:rPr lang="en-US"/>
              <a:t>Cohesion is when water molecules stick to other water molecules. This is how water droplets form, and eventual rivers, lakes, streams, and even oceans. </a:t>
            </a:r>
          </a:p>
          <a:p>
            <a:endParaRPr lang="en-US"/>
          </a:p>
          <a:p>
            <a:r>
              <a:rPr lang="en-US"/>
              <a:t>Adhesions is when water molecules stick to other molecules and surfaces. Any easy example of this is water droplets sticking to the side of a glass when enjoying a beverage. Clouds form when water molecules stick to dust and other particles in the air. </a:t>
            </a:r>
          </a:p>
          <a:p>
            <a:endParaRPr lang="en-US"/>
          </a:p>
          <a:p>
            <a:r>
              <a:rPr lang="en-US" b="0" i="0">
                <a:solidFill>
                  <a:srgbClr val="000000"/>
                </a:solidFill>
                <a:effectLst/>
                <a:latin typeface="Merriweather Web"/>
              </a:rPr>
              <a:t>Adhesion and cohesion are water properties that affect every water molecule on Earth and also the interaction of water molecules with molecules of other substances. Essentially, cohesion and adhesion are the "stickiness" that water molecules have for each other and for other substances.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045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Make sure you have your students add the sun on water cycle diagram and label as the heat source! </a:t>
            </a:r>
            <a:endParaRPr/>
          </a:p>
        </p:txBody>
      </p:sp>
    </p:spTree>
    <p:extLst>
      <p:ext uri="{BB962C8B-B14F-4D97-AF65-F5344CB8AC3E}">
        <p14:creationId xmlns:p14="http://schemas.microsoft.com/office/powerpoint/2010/main" val="214501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focus on 4 overarching topics throughout the unit – and these are the objectives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29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Engage: Pause the video at 0:55 to have the students try it for themselves. You can end the video at 2:28.  </a:t>
            </a:r>
          </a:p>
          <a:p>
            <a:endParaRPr lang="en-US"/>
          </a:p>
          <a:p>
            <a:r>
              <a:rPr lang="en-US" i="1"/>
              <a:t>Take some time to discuss what you saw in the video.</a:t>
            </a:r>
            <a:endParaRPr lang="en-US"/>
          </a:p>
          <a:p>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971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7915A-F6F0-36C4-BA7A-02EE90952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F81D4-2C00-EF0E-FCEA-00CDFAAED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FDE65-AE24-FD4A-6A70-D82EA6E160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93AC1E-CFE0-8C78-33E5-A76D336074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1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F2762-7513-E60E-EE38-626E05247B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84937-6958-6AF0-248E-A55D00B5A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FD108-DB49-680E-FC38-FED4331EBBF1}"/>
              </a:ext>
            </a:extLst>
          </p:cNvPr>
          <p:cNvSpPr>
            <a:spLocks noGrp="1"/>
          </p:cNvSpPr>
          <p:nvPr>
            <p:ph type="body" idx="1"/>
          </p:nvPr>
        </p:nvSpPr>
        <p:spPr/>
        <p:txBody>
          <a:bodyPr/>
          <a:lstStyle/>
          <a:p>
            <a:pPr>
              <a:defRPr/>
            </a:pPr>
            <a:r>
              <a:rPr lang="en-US" i="1"/>
              <a:t>Give the students a chance to think about how water moves and changes form. Ask them to write down three questions that they have about the phenomena. If you are able to give the students sticky notes - create a public board of questions to refer back to during the unit. </a:t>
            </a:r>
          </a:p>
          <a:p>
            <a:pPr>
              <a:defRPr/>
            </a:pPr>
            <a:endParaRPr lang="en-US" i="1">
              <a:ea typeface="Calibri"/>
              <a:cs typeface="Calibri"/>
            </a:endParaRPr>
          </a:p>
          <a:p>
            <a:pPr>
              <a:defRPr/>
            </a:pPr>
            <a:r>
              <a:rPr lang="en-US" i="1">
                <a:ea typeface="Calibri"/>
                <a:cs typeface="Calibri"/>
              </a:rPr>
              <a:t>What are the forces that drive these changes in the water cycle?</a:t>
            </a:r>
          </a:p>
          <a:p>
            <a:pPr>
              <a:defRPr/>
            </a:pPr>
            <a:endParaRPr lang="en-US" i="1">
              <a:ea typeface="Calibri"/>
              <a:cs typeface="Calibri"/>
            </a:endParaRPr>
          </a:p>
          <a:p>
            <a:pPr marL="171450" indent="-171450">
              <a:buFont typeface="Arial,Sans-Serif"/>
              <a:buChar char="•"/>
              <a:defRPr/>
            </a:pPr>
            <a:r>
              <a:rPr lang="en-US"/>
              <a:t>Give them the diagram and have them label all of the water cycle parts and processes. (draw arrows, different colors, etc.)</a:t>
            </a:r>
            <a:endParaRPr lang="en-US">
              <a:solidFill>
                <a:srgbClr val="444444"/>
              </a:solidFill>
            </a:endParaRPr>
          </a:p>
          <a:p>
            <a:pPr marL="171450" indent="-171450">
              <a:buFont typeface="Arial,Sans-Serif"/>
              <a:buChar char="•"/>
              <a:defRPr/>
            </a:pPr>
            <a:r>
              <a:rPr lang="en-US"/>
              <a:t>These are the Cross Cutting Concepts demonstrated in this lesson</a:t>
            </a:r>
          </a:p>
        </p:txBody>
      </p:sp>
      <p:sp>
        <p:nvSpPr>
          <p:cNvPr id="4" name="Slide Number Placeholder 3">
            <a:extLst>
              <a:ext uri="{FF2B5EF4-FFF2-40B4-BE49-F238E27FC236}">
                <a16:creationId xmlns:a16="http://schemas.microsoft.com/office/drawing/2014/main" id="{6E61EB90-CBF4-01F7-BEEB-12120EAD49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63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Challenge students to think about heat as the energy and water as the matter and the relationships they observed.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Give them the diagram and have them l</a:t>
            </a:r>
            <a:r>
              <a:rPr lang="en-US"/>
              <a:t>abel all of the water cycle parts and processes. (draw arrows,</a:t>
            </a:r>
            <a:r>
              <a:rPr lang="en-US" baseline="0"/>
              <a:t> different colors,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These are the Cross Cutting Concepts demonstrated in this lesson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124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8266D-74DC-7BDC-127B-6641E5BE8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A7E5D0-E2C7-2028-2C2D-E1F087AA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668D4-969A-6625-C0B1-09DD673DDB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4DB996-239E-68F0-C789-E5E0A431C3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392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C2D27-A107-EDAA-EEB2-5FCA42D54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AA7BC-665C-254C-46C2-A56D41E4B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C1A7A-07BE-6577-5483-7ADB4E7C0692}"/>
              </a:ext>
            </a:extLst>
          </p:cNvPr>
          <p:cNvSpPr>
            <a:spLocks noGrp="1"/>
          </p:cNvSpPr>
          <p:nvPr>
            <p:ph type="body" idx="1"/>
          </p:nvPr>
        </p:nvSpPr>
        <p:spPr/>
        <p:txBody>
          <a:bodyPr/>
          <a:lstStyle/>
          <a:p>
            <a:pPr>
              <a:defRPr/>
            </a:pPr>
            <a:r>
              <a:rPr lang="en-US"/>
              <a:t>Engage: Give students the desert/forest coloring sheet and ask them to create a color or symbol code to show where the water is. Prompt students to think about where water can be found outside of lakes, rivers and oceans. </a:t>
            </a:r>
          </a:p>
          <a:p>
            <a:pPr>
              <a:defRPr/>
            </a:pPr>
            <a:endParaRPr lang="en-US">
              <a:ea typeface="Calibri"/>
              <a:cs typeface="Calibri"/>
            </a:endParaRPr>
          </a:p>
          <a:p>
            <a:pPr>
              <a:defRPr/>
            </a:pPr>
            <a:r>
              <a:rPr lang="en-US"/>
              <a:t>Where is the liquid form of water? Where is the gaseous form of water? Where is the solid form of water? What causes water (matter) to change from a solid to a liquid to a gas? - (Energy from the sun). What causes water vapor to precipitate and fall from the sky and percolate into the ground? (Gravity). Ask students to share their ideas and discuss in small groups. Generate a class list on the board/smartboard/poster board.  </a:t>
            </a:r>
            <a:endParaRPr lang="en-US">
              <a:ea typeface="Calibri"/>
              <a:cs typeface="Calibri"/>
            </a:endParaRPr>
          </a:p>
          <a:p>
            <a:pPr>
              <a:defRPr/>
            </a:pPr>
            <a:br>
              <a:rPr lang="en-US">
                <a:cs typeface="+mn-lt"/>
              </a:rPr>
            </a:br>
            <a:r>
              <a:rPr lang="en-US"/>
              <a:t>Explore: Ask students to commit to a position on the following questions: Is there more water in the desert or in the forest? Why? Ask students to generate a list of evidence to support their answer to the above questions.  </a:t>
            </a:r>
          </a:p>
          <a:p>
            <a:pPr>
              <a:defRPr/>
            </a:pPr>
            <a:endParaRPr lang="en-US">
              <a:ea typeface="Calibri"/>
              <a:cs typeface="Calibri"/>
            </a:endParaRPr>
          </a:p>
          <a:p>
            <a:pPr>
              <a:defRPr/>
            </a:pPr>
            <a:r>
              <a:rPr lang="en-US"/>
              <a:t>Explain: Learn </a:t>
            </a:r>
            <a:r>
              <a:rPr lang="en-US">
                <a:hlinkClick r:id="rId3"/>
              </a:rPr>
              <a:t>key vocabulary</a:t>
            </a:r>
            <a:r>
              <a:rPr lang="en-US"/>
              <a:t>. Play the </a:t>
            </a:r>
            <a:r>
              <a:rPr lang="en-US" err="1"/>
              <a:t>Gimkit</a:t>
            </a:r>
            <a:r>
              <a:rPr lang="en-US"/>
              <a:t> for review. </a:t>
            </a:r>
            <a:endParaRPr lang="en-US">
              <a:ea typeface="Calibri"/>
              <a:cs typeface="Calibri"/>
            </a:endParaRPr>
          </a:p>
          <a:p>
            <a:pPr>
              <a:defRPr/>
            </a:pPr>
            <a:endParaRPr lang="en-US">
              <a:ea typeface="Calibri"/>
              <a:cs typeface="Calibri"/>
            </a:endParaRPr>
          </a:p>
          <a:p>
            <a:pPr>
              <a:defRPr/>
            </a:pPr>
            <a:r>
              <a:rPr lang="en-US"/>
              <a:t>Elaborate: Ask early finishers to choose an organism in the desert side of the picture and research </a:t>
            </a:r>
            <a:endParaRPr lang="en-US">
              <a:ea typeface="Calibri"/>
              <a:cs typeface="Calibri"/>
            </a:endParaRPr>
          </a:p>
          <a:p>
            <a:pPr>
              <a:defRPr/>
            </a:pPr>
            <a:r>
              <a:rPr lang="en-US"/>
              <a:t>and describe how it is able to survive with less water in the desert.  </a:t>
            </a:r>
            <a:endParaRPr lang="en-US">
              <a:ea typeface="Calibri"/>
              <a:cs typeface="Calibri"/>
            </a:endParaRPr>
          </a:p>
          <a:p>
            <a:pPr>
              <a:defRPr/>
            </a:pPr>
            <a:endParaRPr lang="en-US"/>
          </a:p>
        </p:txBody>
      </p:sp>
      <p:sp>
        <p:nvSpPr>
          <p:cNvPr id="4" name="Slide Number Placeholder 3">
            <a:extLst>
              <a:ext uri="{FF2B5EF4-FFF2-40B4-BE49-F238E27FC236}">
                <a16:creationId xmlns:a16="http://schemas.microsoft.com/office/drawing/2014/main" id="{D4B3B9B4-B47A-6022-D65C-4525B6ADB3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681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10">
            <a:extLst>
              <a:ext uri="{FF2B5EF4-FFF2-40B4-BE49-F238E27FC236}">
                <a16:creationId xmlns:a16="http://schemas.microsoft.com/office/drawing/2014/main" id="{939ABE26-0F6D-4A49-89F5-5A7D243BD93A}"/>
              </a:ext>
            </a:extLst>
          </p:cNvPr>
          <p:cNvSpPr/>
          <p:nvPr/>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582270" y="5882115"/>
            <a:ext cx="2036411" cy="49212"/>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36" name="object 10">
            <a:extLst>
              <a:ext uri="{FF2B5EF4-FFF2-40B4-BE49-F238E27FC236}">
                <a16:creationId xmlns:a16="http://schemas.microsoft.com/office/drawing/2014/main" id="{DAE03A09-B8F5-B14D-AA68-4D0B3893702D}"/>
              </a:ext>
            </a:extLst>
          </p:cNvPr>
          <p:cNvSpPr/>
          <p:nvPr userDrawn="1"/>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582270" y="5882115"/>
            <a:ext cx="2036411" cy="49212"/>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Tree>
    <p:extLst>
      <p:ext uri="{BB962C8B-B14F-4D97-AF65-F5344CB8AC3E}">
        <p14:creationId xmlns:p14="http://schemas.microsoft.com/office/powerpoint/2010/main" val="2191505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10">
            <a:extLst>
              <a:ext uri="{FF2B5EF4-FFF2-40B4-BE49-F238E27FC236}">
                <a16:creationId xmlns:a16="http://schemas.microsoft.com/office/drawing/2014/main" id="{939ABE26-0F6D-4A49-89F5-5A7D243BD93A}"/>
              </a:ext>
            </a:extLst>
          </p:cNvPr>
          <p:cNvSpPr/>
          <p:nvPr userDrawn="1"/>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582270" y="5882115"/>
            <a:ext cx="2036411" cy="49212"/>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Tree>
    <p:extLst>
      <p:ext uri="{BB962C8B-B14F-4D97-AF65-F5344CB8AC3E}">
        <p14:creationId xmlns:p14="http://schemas.microsoft.com/office/powerpoint/2010/main" val="333024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729710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5" name="object 6">
            <a:extLst>
              <a:ext uri="{FF2B5EF4-FFF2-40B4-BE49-F238E27FC236}">
                <a16:creationId xmlns:a16="http://schemas.microsoft.com/office/drawing/2014/main" id="{C6E696BB-D489-4E45-AD3E-2908427C4D7D}"/>
              </a:ext>
            </a:extLst>
          </p:cNvPr>
          <p:cNvSpPr/>
          <p:nvPr userDrawn="1"/>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639430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3" name="object 3">
            <a:extLst>
              <a:ext uri="{FF2B5EF4-FFF2-40B4-BE49-F238E27FC236}">
                <a16:creationId xmlns:a16="http://schemas.microsoft.com/office/drawing/2014/main" id="{CCAB1345-992F-E545-B04B-5857CD94DC35}"/>
              </a:ext>
            </a:extLst>
          </p:cNvPr>
          <p:cNvSpPr/>
          <p:nvPr userDrawn="1"/>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46094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E857CD44-1A68-9845-B9B7-5DD89207B779}"/>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869926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616534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4864100" y="-12700"/>
            <a:ext cx="7328000" cy="6898000"/>
          </a:xfrm>
          <a:prstGeom prst="rect">
            <a:avLst/>
          </a:prstGeom>
          <a:solidFill>
            <a:srgbClr val="0027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p:nvPr/>
        </p:nvSpPr>
        <p:spPr>
          <a:xfrm>
            <a:off x="0" y="6405800"/>
            <a:ext cx="79376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6" name="Google Shape;46;p7"/>
          <p:cNvSpPr/>
          <p:nvPr/>
        </p:nvSpPr>
        <p:spPr>
          <a:xfrm>
            <a:off x="9329831" y="6405800"/>
            <a:ext cx="28620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8277927" y="5926112"/>
            <a:ext cx="711576" cy="667377"/>
          </a:xfrm>
          <a:prstGeom prst="rect">
            <a:avLst/>
          </a:prstGeom>
          <a:noFill/>
          <a:ln>
            <a:noFill/>
          </a:ln>
        </p:spPr>
      </p:pic>
    </p:spTree>
    <p:extLst>
      <p:ext uri="{BB962C8B-B14F-4D97-AF65-F5344CB8AC3E}">
        <p14:creationId xmlns:p14="http://schemas.microsoft.com/office/powerpoint/2010/main" val="162479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object 3">
            <a:extLst>
              <a:ext uri="{FF2B5EF4-FFF2-40B4-BE49-F238E27FC236}">
                <a16:creationId xmlns:a16="http://schemas.microsoft.com/office/drawing/2014/main" id="{17A607B4-CBD2-E04D-BDAA-181449BAF92E}"/>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137444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5" name="object 6">
            <a:extLst>
              <a:ext uri="{FF2B5EF4-FFF2-40B4-BE49-F238E27FC236}">
                <a16:creationId xmlns:a16="http://schemas.microsoft.com/office/drawing/2014/main" id="{C6E696BB-D489-4E45-AD3E-2908427C4D7D}"/>
              </a:ext>
            </a:extLst>
          </p:cNvPr>
          <p:cNvSpPr/>
          <p:nvPr/>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625C8968-7A91-BB4A-B0D1-505C60660E18}"/>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2" name="object 6">
            <a:extLst>
              <a:ext uri="{FF2B5EF4-FFF2-40B4-BE49-F238E27FC236}">
                <a16:creationId xmlns:a16="http://schemas.microsoft.com/office/drawing/2014/main" id="{586ED654-700A-2147-9380-60A6E2C74899}"/>
              </a:ext>
            </a:extLst>
          </p:cNvPr>
          <p:cNvSpPr/>
          <p:nvPr userDrawn="1"/>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89499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3" name="object 3">
            <a:extLst>
              <a:ext uri="{FF2B5EF4-FFF2-40B4-BE49-F238E27FC236}">
                <a16:creationId xmlns:a16="http://schemas.microsoft.com/office/drawing/2014/main" id="{CCAB1345-992F-E545-B04B-5857CD94DC35}"/>
              </a:ext>
            </a:extLst>
          </p:cNvPr>
          <p:cNvSpPr/>
          <p:nvPr/>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0" name="Rectangle 9">
            <a:extLst>
              <a:ext uri="{FF2B5EF4-FFF2-40B4-BE49-F238E27FC236}">
                <a16:creationId xmlns:a16="http://schemas.microsoft.com/office/drawing/2014/main" id="{6D8127CD-FD8A-A844-98F0-23382BA9FAE9}"/>
              </a:ext>
            </a:extLst>
          </p:cNvPr>
          <p:cNvSpPr/>
          <p:nvPr userDrawn="1"/>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object 3">
            <a:extLst>
              <a:ext uri="{FF2B5EF4-FFF2-40B4-BE49-F238E27FC236}">
                <a16:creationId xmlns:a16="http://schemas.microsoft.com/office/drawing/2014/main" id="{C59CADE6-3B65-9745-88CF-D1F15149CC2E}"/>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5" name="object 3">
            <a:extLst>
              <a:ext uri="{FF2B5EF4-FFF2-40B4-BE49-F238E27FC236}">
                <a16:creationId xmlns:a16="http://schemas.microsoft.com/office/drawing/2014/main" id="{7A7E4853-92BF-8943-98F7-E8F30CF4C94E}"/>
              </a:ext>
            </a:extLst>
          </p:cNvPr>
          <p:cNvSpPr/>
          <p:nvPr userDrawn="1"/>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287656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E857CD44-1A68-9845-B9B7-5DD89207B779}"/>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6" name="object 2">
            <a:extLst>
              <a:ext uri="{FF2B5EF4-FFF2-40B4-BE49-F238E27FC236}">
                <a16:creationId xmlns:a16="http://schemas.microsoft.com/office/drawing/2014/main" id="{EE305CF2-3738-8E46-A4CD-EFB5936BA81C}"/>
              </a:ext>
            </a:extLst>
          </p:cNvPr>
          <p:cNvSpPr/>
          <p:nvPr userDrawn="1"/>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object 3">
            <a:extLst>
              <a:ext uri="{FF2B5EF4-FFF2-40B4-BE49-F238E27FC236}">
                <a16:creationId xmlns:a16="http://schemas.microsoft.com/office/drawing/2014/main" id="{2BD09B77-CEFE-DD43-B003-CC084EC60D65}"/>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931923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4" name="Rectangle 13">
            <a:extLst>
              <a:ext uri="{FF2B5EF4-FFF2-40B4-BE49-F238E27FC236}">
                <a16:creationId xmlns:a16="http://schemas.microsoft.com/office/drawing/2014/main" id="{0C5D0346-91FD-8849-99B9-552AB425B3EA}"/>
              </a:ext>
            </a:extLst>
          </p:cNvPr>
          <p:cNvSpPr/>
          <p:nvPr/>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5" name="Rectangle 14">
            <a:extLst>
              <a:ext uri="{FF2B5EF4-FFF2-40B4-BE49-F238E27FC236}">
                <a16:creationId xmlns:a16="http://schemas.microsoft.com/office/drawing/2014/main" id="{BBE0312E-A9C2-C349-99AD-AFCFD9FFF45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9" name="Rectangle 8">
            <a:extLst>
              <a:ext uri="{FF2B5EF4-FFF2-40B4-BE49-F238E27FC236}">
                <a16:creationId xmlns:a16="http://schemas.microsoft.com/office/drawing/2014/main" id="{39C0EF02-BD96-1647-AA41-B9268F4871FD}"/>
              </a:ext>
            </a:extLst>
          </p:cNvPr>
          <p:cNvSpPr/>
          <p:nvPr userDrawn="1"/>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527630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25" name="Rectangle 24">
            <a:extLst>
              <a:ext uri="{FF2B5EF4-FFF2-40B4-BE49-F238E27FC236}">
                <a16:creationId xmlns:a16="http://schemas.microsoft.com/office/drawing/2014/main" id="{AE769987-766C-AE4B-87F0-D07CCA454BF2}"/>
              </a:ext>
            </a:extLst>
          </p:cNvPr>
          <p:cNvSpPr/>
          <p:nvPr/>
        </p:nvSpPr>
        <p:spPr>
          <a:xfrm>
            <a:off x="5894716" y="4078856"/>
            <a:ext cx="4108449" cy="22426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0C5D0346-91FD-8849-99B9-552AB425B3EA}"/>
              </a:ext>
            </a:extLst>
          </p:cNvPr>
          <p:cNvSpPr/>
          <p:nvPr/>
        </p:nvSpPr>
        <p:spPr>
          <a:xfrm>
            <a:off x="5894716" y="840628"/>
            <a:ext cx="4108449" cy="27417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0346859" y="840627"/>
            <a:ext cx="30479" cy="54864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sz="1200"/>
          </a:p>
        </p:txBody>
      </p:sp>
      <p:sp>
        <p:nvSpPr>
          <p:cNvPr id="24" name="object 3">
            <a:extLst>
              <a:ext uri="{FF2B5EF4-FFF2-40B4-BE49-F238E27FC236}">
                <a16:creationId xmlns:a16="http://schemas.microsoft.com/office/drawing/2014/main" id="{A07FBEEA-4BB0-3B4A-B12D-47020D535E7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26" name="Rectangle 25">
            <a:extLst>
              <a:ext uri="{FF2B5EF4-FFF2-40B4-BE49-F238E27FC236}">
                <a16:creationId xmlns:a16="http://schemas.microsoft.com/office/drawing/2014/main" id="{72CC4C5D-0CB8-2F46-B7D9-245DB1DF091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685701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8" name="object 2">
            <a:extLst>
              <a:ext uri="{FF2B5EF4-FFF2-40B4-BE49-F238E27FC236}">
                <a16:creationId xmlns:a16="http://schemas.microsoft.com/office/drawing/2014/main" id="{E894B9C6-FFC2-BF49-B139-13399AA9464D}"/>
              </a:ext>
            </a:extLst>
          </p:cNvPr>
          <p:cNvSpPr/>
          <p:nvPr/>
        </p:nvSpPr>
        <p:spPr>
          <a:xfrm>
            <a:off x="1424866" y="685800"/>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9" name="Rectangle 8">
            <a:extLst>
              <a:ext uri="{FF2B5EF4-FFF2-40B4-BE49-F238E27FC236}">
                <a16:creationId xmlns:a16="http://schemas.microsoft.com/office/drawing/2014/main" id="{D028AAAE-5FD4-E749-8114-2DAEC131C6BD}"/>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1" name="object 2">
            <a:extLst>
              <a:ext uri="{FF2B5EF4-FFF2-40B4-BE49-F238E27FC236}">
                <a16:creationId xmlns:a16="http://schemas.microsoft.com/office/drawing/2014/main" id="{952CB7C8-3BB9-2143-AC2F-773A7C074011}"/>
              </a:ext>
            </a:extLst>
          </p:cNvPr>
          <p:cNvSpPr/>
          <p:nvPr userDrawn="1"/>
        </p:nvSpPr>
        <p:spPr>
          <a:xfrm>
            <a:off x="1424866" y="685800"/>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89966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6093462" y="-3177941"/>
            <a:ext cx="30479" cy="12192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1" name="Rectangle 10">
            <a:extLst>
              <a:ext uri="{FF2B5EF4-FFF2-40B4-BE49-F238E27FC236}">
                <a16:creationId xmlns:a16="http://schemas.microsoft.com/office/drawing/2014/main" id="{EA11F753-0479-734E-8743-658697E11855}"/>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6093462" y="-3177941"/>
            <a:ext cx="30479" cy="12192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59346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103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04815" eaLnBrk="1" hangingPunct="1">
        <a:defRPr>
          <a:latin typeface="+mn-lt"/>
          <a:ea typeface="+mn-ea"/>
          <a:cs typeface="+mn-cs"/>
        </a:defRPr>
      </a:lvl2pPr>
      <a:lvl3pPr marL="609630" eaLnBrk="1" hangingPunct="1">
        <a:defRPr>
          <a:latin typeface="+mn-lt"/>
          <a:ea typeface="+mn-ea"/>
          <a:cs typeface="+mn-cs"/>
        </a:defRPr>
      </a:lvl3pPr>
      <a:lvl4pPr marL="914446" eaLnBrk="1" hangingPunct="1">
        <a:defRPr>
          <a:latin typeface="+mn-lt"/>
          <a:ea typeface="+mn-ea"/>
          <a:cs typeface="+mn-cs"/>
        </a:defRPr>
      </a:lvl4pPr>
      <a:lvl5pPr marL="1219261" eaLnBrk="1" hangingPunct="1">
        <a:defRPr>
          <a:latin typeface="+mn-lt"/>
          <a:ea typeface="+mn-ea"/>
          <a:cs typeface="+mn-cs"/>
        </a:defRPr>
      </a:lvl5pPr>
      <a:lvl6pPr marL="1524076" eaLnBrk="1" hangingPunct="1">
        <a:defRPr>
          <a:latin typeface="+mn-lt"/>
          <a:ea typeface="+mn-ea"/>
          <a:cs typeface="+mn-cs"/>
        </a:defRPr>
      </a:lvl6pPr>
      <a:lvl7pPr marL="1828891" eaLnBrk="1" hangingPunct="1">
        <a:defRPr>
          <a:latin typeface="+mn-lt"/>
          <a:ea typeface="+mn-ea"/>
          <a:cs typeface="+mn-cs"/>
        </a:defRPr>
      </a:lvl7pPr>
      <a:lvl8pPr marL="2133707" eaLnBrk="1" hangingPunct="1">
        <a:defRPr>
          <a:latin typeface="+mn-lt"/>
          <a:ea typeface="+mn-ea"/>
          <a:cs typeface="+mn-cs"/>
        </a:defRPr>
      </a:lvl8pPr>
      <a:lvl9pPr marL="2438522" eaLnBrk="1" hangingPunct="1">
        <a:defRPr>
          <a:latin typeface="+mn-lt"/>
          <a:ea typeface="+mn-ea"/>
          <a:cs typeface="+mn-cs"/>
        </a:defRPr>
      </a:lvl9pPr>
    </p:bodyStyle>
    <p:otherStyle>
      <a:lvl1pPr marL="0" eaLnBrk="1" hangingPunct="1">
        <a:defRPr>
          <a:latin typeface="+mn-lt"/>
          <a:ea typeface="+mn-ea"/>
          <a:cs typeface="+mn-cs"/>
        </a:defRPr>
      </a:lvl1pPr>
      <a:lvl2pPr marL="304815" eaLnBrk="1" hangingPunct="1">
        <a:defRPr>
          <a:latin typeface="+mn-lt"/>
          <a:ea typeface="+mn-ea"/>
          <a:cs typeface="+mn-cs"/>
        </a:defRPr>
      </a:lvl2pPr>
      <a:lvl3pPr marL="609630" eaLnBrk="1" hangingPunct="1">
        <a:defRPr>
          <a:latin typeface="+mn-lt"/>
          <a:ea typeface="+mn-ea"/>
          <a:cs typeface="+mn-cs"/>
        </a:defRPr>
      </a:lvl3pPr>
      <a:lvl4pPr marL="914446" eaLnBrk="1" hangingPunct="1">
        <a:defRPr>
          <a:latin typeface="+mn-lt"/>
          <a:ea typeface="+mn-ea"/>
          <a:cs typeface="+mn-cs"/>
        </a:defRPr>
      </a:lvl4pPr>
      <a:lvl5pPr marL="1219261" eaLnBrk="1" hangingPunct="1">
        <a:defRPr>
          <a:latin typeface="+mn-lt"/>
          <a:ea typeface="+mn-ea"/>
          <a:cs typeface="+mn-cs"/>
        </a:defRPr>
      </a:lvl5pPr>
      <a:lvl6pPr marL="1524076" eaLnBrk="1" hangingPunct="1">
        <a:defRPr>
          <a:latin typeface="+mn-lt"/>
          <a:ea typeface="+mn-ea"/>
          <a:cs typeface="+mn-cs"/>
        </a:defRPr>
      </a:lvl6pPr>
      <a:lvl7pPr marL="1828891" eaLnBrk="1" hangingPunct="1">
        <a:defRPr>
          <a:latin typeface="+mn-lt"/>
          <a:ea typeface="+mn-ea"/>
          <a:cs typeface="+mn-cs"/>
        </a:defRPr>
      </a:lvl7pPr>
      <a:lvl8pPr marL="2133707" eaLnBrk="1" hangingPunct="1">
        <a:defRPr>
          <a:latin typeface="+mn-lt"/>
          <a:ea typeface="+mn-ea"/>
          <a:cs typeface="+mn-cs"/>
        </a:defRPr>
      </a:lvl8pPr>
      <a:lvl9pPr marL="2438522"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6.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gif"/><Relationship Id="rId10" Type="http://schemas.openxmlformats.org/officeDocument/2006/relationships/image" Target="../media/image20.jpeg"/><Relationship Id="rId4" Type="http://schemas.openxmlformats.org/officeDocument/2006/relationships/image" Target="../media/image12.gif"/><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customXml" Target="../ink/ink2.xml"/><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customXml" Target="../ink/ink4.xml"/><Relationship Id="rId10" Type="http://schemas.openxmlformats.org/officeDocument/2006/relationships/image" Target="../media/image26.png"/><Relationship Id="rId4" Type="http://schemas.openxmlformats.org/officeDocument/2006/relationships/customXml" Target="../ink/ink1.xml"/><Relationship Id="rId9" Type="http://schemas.openxmlformats.org/officeDocument/2006/relationships/customXml" Target="../ink/ink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s://projectwet.arizona.edu/arizona-water-festival/teacher-resources/student-survey"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video" Target="https://www.youtube.com/embed/NI1h1ZcQ7_E?feature=oembed" TargetMode="External"/><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video" Target="https://www.youtube.com/embed/NI1h1ZcQ7_E?start=145&amp;feature=oembed" TargetMode="Externa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pixnio.com/pt/objetos/vidro/vidro-gelo-agua"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5.jpeg"/><Relationship Id="rId5" Type="http://schemas.openxmlformats.org/officeDocument/2006/relationships/hyperlink" Target="http://flickr.com/photos/wili/198393302" TargetMode="Externa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hyperlink" Target="https://phet.colorado.edu/sims/html/states-of-matter-basics/latest/states-of-matter-basics_en.html" TargetMode="Externa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ideo" Target="https://www.youtube.com/embed/68A_Azsqqg4?feature=oembed"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8FF35417-3F0A-C241-B35B-084EDB693D36}"/>
              </a:ext>
            </a:extLst>
          </p:cNvPr>
          <p:cNvSpPr txBox="1">
            <a:spLocks/>
          </p:cNvSpPr>
          <p:nvPr/>
        </p:nvSpPr>
        <p:spPr>
          <a:xfrm>
            <a:off x="2270050" y="4849038"/>
            <a:ext cx="7651898" cy="1299501"/>
          </a:xfrm>
          <a:prstGeom prst="rect">
            <a:avLst/>
          </a:prstGeom>
        </p:spPr>
        <p:txBody>
          <a:bodyPr vert="horz" wrap="square" lIns="0" tIns="112183" rIns="0" bIns="0" rtlCol="0">
            <a:noAutofit/>
          </a:bodyPr>
          <a:lstStyle>
            <a:lvl1pPr>
              <a:defRPr>
                <a:latin typeface="+mj-lt"/>
                <a:ea typeface="+mj-ea"/>
                <a:cs typeface="+mj-cs"/>
              </a:defRPr>
            </a:lvl1pPr>
          </a:lstStyle>
          <a:p>
            <a:pPr marL="8467" marR="3387" algn="ctr" defTabSz="609630"/>
            <a:r>
              <a:rPr lang="en-US" sz="3600" b="1" kern="0">
                <a:solidFill>
                  <a:srgbClr val="0C234B"/>
                </a:solidFill>
                <a:latin typeface="Times New Roman" panose="02020603050405020304" pitchFamily="18" charset="0"/>
                <a:cs typeface="Times New Roman" panose="02020603050405020304" pitchFamily="18" charset="0"/>
              </a:rPr>
              <a:t>Arizona Project WET</a:t>
            </a:r>
          </a:p>
          <a:p>
            <a:pPr marL="8467" marR="3387" algn="ctr" defTabSz="609630"/>
            <a:r>
              <a:rPr lang="en-US" sz="3600" b="1" kern="0">
                <a:solidFill>
                  <a:srgbClr val="0C234B"/>
                </a:solidFill>
                <a:latin typeface="Times New Roman" panose="02020603050405020304" pitchFamily="18" charset="0"/>
                <a:cs typeface="Times New Roman" panose="02020603050405020304" pitchFamily="18" charset="0"/>
              </a:rPr>
              <a:t>Water Festival Unit Lessons</a:t>
            </a:r>
          </a:p>
        </p:txBody>
      </p:sp>
      <p:sp>
        <p:nvSpPr>
          <p:cNvPr id="6" name="Rectangle 5">
            <a:extLst>
              <a:ext uri="{FF2B5EF4-FFF2-40B4-BE49-F238E27FC236}">
                <a16:creationId xmlns:a16="http://schemas.microsoft.com/office/drawing/2014/main" id="{465C2D92-E1E6-7746-B459-BEFEB84964AE}"/>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object 5">
            <a:extLst>
              <a:ext uri="{FF2B5EF4-FFF2-40B4-BE49-F238E27FC236}">
                <a16:creationId xmlns:a16="http://schemas.microsoft.com/office/drawing/2014/main" id="{02F8F3AE-6A00-0446-A03F-AD4E6D2DDBF3}"/>
              </a:ext>
            </a:extLst>
          </p:cNvPr>
          <p:cNvSpPr txBox="1"/>
          <p:nvPr/>
        </p:nvSpPr>
        <p:spPr>
          <a:xfrm>
            <a:off x="5753886" y="6629174"/>
            <a:ext cx="684227" cy="185983"/>
          </a:xfrm>
          <a:prstGeom prst="rect">
            <a:avLst/>
          </a:prstGeom>
        </p:spPr>
        <p:txBody>
          <a:bodyPr vert="horz" wrap="square" lIns="0" tIns="8467" rIns="0" bIns="0" rtlCol="0">
            <a:noAutofit/>
          </a:bodyPr>
          <a:lstStyle/>
          <a:p>
            <a:pPr marL="8467" defTabSz="609630">
              <a:spcBef>
                <a:spcPts val="67"/>
              </a:spcBef>
            </a:pPr>
            <a:r>
              <a:rPr lang="en-US" sz="1200" b="1" dirty="0">
                <a:solidFill>
                  <a:srgbClr val="0C234A"/>
                </a:solidFill>
                <a:latin typeface="Calibri" panose="020F0502020204030204" pitchFamily="34" charset="0"/>
                <a:cs typeface="Calibri" panose="020F0502020204030204" pitchFamily="34" charset="0"/>
              </a:rPr>
              <a:t>2025-2026</a:t>
            </a:r>
            <a:endParaRPr sz="1200" b="1" dirty="0">
              <a:solidFill>
                <a:prstClr val="black"/>
              </a:solidFill>
              <a:latin typeface="Calibri" panose="020F0502020204030204" pitchFamily="34" charset="0"/>
              <a:cs typeface="Calibri" panose="020F0502020204030204" pitchFamily="34" charset="0"/>
            </a:endParaRPr>
          </a:p>
        </p:txBody>
      </p:sp>
      <p:pic>
        <p:nvPicPr>
          <p:cNvPr id="7" name="Picture 6" descr="A group of people in a field&#10;&#10;Description automatically generated">
            <a:extLst>
              <a:ext uri="{FF2B5EF4-FFF2-40B4-BE49-F238E27FC236}">
                <a16:creationId xmlns:a16="http://schemas.microsoft.com/office/drawing/2014/main" id="{F438F456-FD75-9369-009C-91C3CC21ECAF}"/>
              </a:ext>
            </a:extLst>
          </p:cNvPr>
          <p:cNvPicPr>
            <a:picLocks noChangeAspect="1"/>
          </p:cNvPicPr>
          <p:nvPr/>
        </p:nvPicPr>
        <p:blipFill rotWithShape="1">
          <a:blip r:embed="rId3">
            <a:extLst>
              <a:ext uri="{28A0092B-C50C-407E-A947-70E740481C1C}">
                <a14:useLocalDpi xmlns:a14="http://schemas.microsoft.com/office/drawing/2010/main" val="0"/>
              </a:ext>
            </a:extLst>
          </a:blip>
          <a:srcRect l="6776" r="18407"/>
          <a:stretch/>
        </p:blipFill>
        <p:spPr>
          <a:xfrm>
            <a:off x="0" y="0"/>
            <a:ext cx="12192000" cy="4850777"/>
          </a:xfrm>
          <a:prstGeom prst="rect">
            <a:avLst/>
          </a:prstGeom>
        </p:spPr>
      </p:pic>
      <p:pic>
        <p:nvPicPr>
          <p:cNvPr id="9" name="Picture 8" descr="A close-up of a logo&#10;&#10;Description automatically generated">
            <a:extLst>
              <a:ext uri="{FF2B5EF4-FFF2-40B4-BE49-F238E27FC236}">
                <a16:creationId xmlns:a16="http://schemas.microsoft.com/office/drawing/2014/main" id="{566E5660-B448-E288-ACFC-68049EBF0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91" y="6146800"/>
            <a:ext cx="4112151" cy="651091"/>
          </a:xfrm>
          <a:prstGeom prst="rect">
            <a:avLst/>
          </a:prstGeom>
        </p:spPr>
      </p:pic>
      <p:pic>
        <p:nvPicPr>
          <p:cNvPr id="10" name="Picture 9" descr="A blue circle with waves in it&#10;&#10;Description automatically generated">
            <a:extLst>
              <a:ext uri="{FF2B5EF4-FFF2-40B4-BE49-F238E27FC236}">
                <a16:creationId xmlns:a16="http://schemas.microsoft.com/office/drawing/2014/main" id="{1911D861-4207-21EE-3F3E-A34991327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4225" y="5404094"/>
            <a:ext cx="1506319" cy="1316773"/>
          </a:xfrm>
          <a:prstGeom prst="rect">
            <a:avLst/>
          </a:prstGeom>
          <a:solidFill>
            <a:schemeClr val="bg1"/>
          </a:solidFill>
        </p:spPr>
      </p:pic>
    </p:spTree>
    <p:extLst>
      <p:ext uri="{BB962C8B-B14F-4D97-AF65-F5344CB8AC3E}">
        <p14:creationId xmlns:p14="http://schemas.microsoft.com/office/powerpoint/2010/main" val="1596203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00277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CD1FE9-2EDF-2589-E214-113FC518CD5D}"/>
              </a:ext>
            </a:extLst>
          </p:cNvPr>
          <p:cNvSpPr txBox="1"/>
          <p:nvPr/>
        </p:nvSpPr>
        <p:spPr>
          <a:xfrm>
            <a:off x="773471" y="635000"/>
            <a:ext cx="5547119" cy="1077218"/>
          </a:xfrm>
          <a:prstGeom prst="rect">
            <a:avLst/>
          </a:prstGeom>
          <a:noFill/>
        </p:spPr>
        <p:txBody>
          <a:bodyPr wrap="square" rtlCol="0">
            <a:spAutoFit/>
          </a:bodyPr>
          <a:lstStyle/>
          <a:p>
            <a:pPr algn="ctr" defTabSz="609630"/>
            <a:r>
              <a:rPr lang="en-US" sz="6400" b="1">
                <a:solidFill>
                  <a:srgbClr val="AB0520"/>
                </a:solidFill>
                <a:latin typeface="Calibri"/>
              </a:rPr>
              <a:t>Wrap-Up</a:t>
            </a:r>
          </a:p>
        </p:txBody>
      </p:sp>
      <p:sp>
        <p:nvSpPr>
          <p:cNvPr id="6" name="Rectangle 5">
            <a:extLst>
              <a:ext uri="{FF2B5EF4-FFF2-40B4-BE49-F238E27FC236}">
                <a16:creationId xmlns:a16="http://schemas.microsoft.com/office/drawing/2014/main" id="{7A21FF11-A3D5-4D0F-6239-41035BB0233B}"/>
              </a:ext>
            </a:extLst>
          </p:cNvPr>
          <p:cNvSpPr/>
          <p:nvPr/>
        </p:nvSpPr>
        <p:spPr>
          <a:xfrm>
            <a:off x="9149344" y="554902"/>
            <a:ext cx="2862497" cy="4505709"/>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8" name="TextBox 7">
            <a:extLst>
              <a:ext uri="{FF2B5EF4-FFF2-40B4-BE49-F238E27FC236}">
                <a16:creationId xmlns:a16="http://schemas.microsoft.com/office/drawing/2014/main" id="{AF3AA292-52A8-B21C-0668-A64D9A15B715}"/>
              </a:ext>
            </a:extLst>
          </p:cNvPr>
          <p:cNvSpPr txBox="1"/>
          <p:nvPr/>
        </p:nvSpPr>
        <p:spPr>
          <a:xfrm>
            <a:off x="9234809" y="1526812"/>
            <a:ext cx="2691564" cy="2572435"/>
          </a:xfrm>
          <a:prstGeom prst="rect">
            <a:avLst/>
          </a:prstGeom>
          <a:noFill/>
        </p:spPr>
        <p:txBody>
          <a:bodyPr wrap="square" lIns="60960" tIns="30480" rIns="60960" bIns="30480" anchor="t">
            <a:spAutoFit/>
          </a:bodyPr>
          <a:lstStyle/>
          <a:p>
            <a:pPr algn="ctr" defTabSz="609630">
              <a:lnSpc>
                <a:spcPts val="5667"/>
              </a:lnSpc>
            </a:pPr>
            <a:r>
              <a:rPr lang="en-US" sz="2667" b="1">
                <a:solidFill>
                  <a:srgbClr val="0033CC"/>
                </a:solidFill>
                <a:latin typeface="Calibri"/>
              </a:rPr>
              <a:t>Energy and Matter </a:t>
            </a:r>
            <a:endParaRPr lang="en-US" sz="2667" b="1">
              <a:solidFill>
                <a:srgbClr val="0033CC"/>
              </a:solidFill>
              <a:latin typeface="Calibri"/>
              <a:ea typeface="Calibri"/>
              <a:cs typeface="Calibri"/>
            </a:endParaRPr>
          </a:p>
          <a:p>
            <a:pPr algn="ctr" defTabSz="609630"/>
            <a:r>
              <a:rPr lang="en-US" sz="2667" b="1">
                <a:solidFill>
                  <a:srgbClr val="0033CC"/>
                </a:solidFill>
                <a:latin typeface="Calibri"/>
              </a:rPr>
              <a:t>&amp;</a:t>
            </a:r>
            <a:endParaRPr lang="en-US" sz="2667" b="1">
              <a:solidFill>
                <a:srgbClr val="0033CC"/>
              </a:solidFill>
              <a:latin typeface="Calibri"/>
              <a:ea typeface="Calibri"/>
              <a:cs typeface="Calibri"/>
            </a:endParaRPr>
          </a:p>
          <a:p>
            <a:pPr algn="ctr" defTabSz="609630">
              <a:lnSpc>
                <a:spcPts val="5667"/>
              </a:lnSpc>
            </a:pPr>
            <a:r>
              <a:rPr lang="en-US" sz="2667" b="1">
                <a:solidFill>
                  <a:srgbClr val="0033CC"/>
                </a:solidFill>
                <a:latin typeface="Calibri"/>
              </a:rPr>
              <a:t>Cause and Effect</a:t>
            </a:r>
            <a:endParaRPr lang="en-US" sz="2667" b="1">
              <a:solidFill>
                <a:srgbClr val="0033CC"/>
              </a:solidFill>
              <a:latin typeface="Calibri"/>
              <a:ea typeface="Calibri"/>
              <a:cs typeface="Calibri"/>
            </a:endParaRPr>
          </a:p>
        </p:txBody>
      </p:sp>
      <p:pic>
        <p:nvPicPr>
          <p:cNvPr id="4" name="Picture 3" descr="A diagram of water cycle&#10;&#10;AI-generated content may be incorrect.">
            <a:extLst>
              <a:ext uri="{FF2B5EF4-FFF2-40B4-BE49-F238E27FC236}">
                <a16:creationId xmlns:a16="http://schemas.microsoft.com/office/drawing/2014/main" id="{E77EEDF1-3452-5D54-8406-541E3AD14D37}"/>
              </a:ext>
            </a:extLst>
          </p:cNvPr>
          <p:cNvPicPr>
            <a:picLocks noChangeAspect="1"/>
          </p:cNvPicPr>
          <p:nvPr/>
        </p:nvPicPr>
        <p:blipFill>
          <a:blip r:embed="rId3"/>
          <a:stretch>
            <a:fillRect/>
          </a:stretch>
        </p:blipFill>
        <p:spPr>
          <a:xfrm>
            <a:off x="-1926" y="1"/>
            <a:ext cx="8903547" cy="6852183"/>
          </a:xfrm>
          <a:prstGeom prst="rect">
            <a:avLst/>
          </a:prstGeom>
        </p:spPr>
      </p:pic>
    </p:spTree>
    <p:extLst>
      <p:ext uri="{BB962C8B-B14F-4D97-AF65-F5344CB8AC3E}">
        <p14:creationId xmlns:p14="http://schemas.microsoft.com/office/powerpoint/2010/main" val="378212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D77093-28CB-EE1E-6069-615787FDE2CB}"/>
              </a:ext>
            </a:extLst>
          </p:cNvPr>
          <p:cNvSpPr txBox="1"/>
          <p:nvPr/>
        </p:nvSpPr>
        <p:spPr>
          <a:xfrm>
            <a:off x="651481" y="255939"/>
            <a:ext cx="6142534" cy="43088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defTabSz="609630"/>
            <a:r>
              <a:rPr lang="en-US" sz="2400" b="1">
                <a:solidFill>
                  <a:prstClr val="black"/>
                </a:solidFill>
                <a:latin typeface="Source Sans Pro"/>
                <a:ea typeface="Calibri"/>
                <a:cs typeface="Calibri"/>
              </a:rPr>
              <a:t>Water Cycle Vocabulary 1</a:t>
            </a:r>
            <a:endParaRPr lang="en-US" sz="2400" b="1">
              <a:solidFill>
                <a:prstClr val="black"/>
              </a:solidFill>
              <a:latin typeface="Source Sans Pro"/>
            </a:endParaRPr>
          </a:p>
        </p:txBody>
      </p:sp>
      <p:graphicFrame>
        <p:nvGraphicFramePr>
          <p:cNvPr id="4" name="Table 3">
            <a:extLst>
              <a:ext uri="{FF2B5EF4-FFF2-40B4-BE49-F238E27FC236}">
                <a16:creationId xmlns:a16="http://schemas.microsoft.com/office/drawing/2014/main" id="{9B172514-C3AE-DCED-F009-5F638F12B811}"/>
              </a:ext>
            </a:extLst>
          </p:cNvPr>
          <p:cNvGraphicFramePr>
            <a:graphicFrameLocks noGrp="1"/>
          </p:cNvGraphicFramePr>
          <p:nvPr/>
        </p:nvGraphicFramePr>
        <p:xfrm>
          <a:off x="567765" y="739589"/>
          <a:ext cx="10947186" cy="6175045"/>
        </p:xfrm>
        <a:graphic>
          <a:graphicData uri="http://schemas.openxmlformats.org/drawingml/2006/table">
            <a:tbl>
              <a:tblPr bandRow="1">
                <a:tableStyleId>{5C22544A-7EE6-4342-B048-85BDC9FD1C3A}</a:tableStyleId>
              </a:tblPr>
              <a:tblGrid>
                <a:gridCol w="2222015">
                  <a:extLst>
                    <a:ext uri="{9D8B030D-6E8A-4147-A177-3AD203B41FA5}">
                      <a16:colId xmlns:a16="http://schemas.microsoft.com/office/drawing/2014/main" val="913009088"/>
                    </a:ext>
                  </a:extLst>
                </a:gridCol>
                <a:gridCol w="8725171">
                  <a:extLst>
                    <a:ext uri="{9D8B030D-6E8A-4147-A177-3AD203B41FA5}">
                      <a16:colId xmlns:a16="http://schemas.microsoft.com/office/drawing/2014/main" val="1634300401"/>
                    </a:ext>
                  </a:extLst>
                </a:gridCol>
              </a:tblGrid>
              <a:tr h="476977">
                <a:tc>
                  <a:txBody>
                    <a:bodyPr/>
                    <a:lstStyle/>
                    <a:p>
                      <a:pPr algn="ctr" rtl="0" fontAlgn="t">
                        <a:buNone/>
                      </a:pPr>
                      <a:r>
                        <a:rPr lang="en-US" sz="2400" b="1">
                          <a:effectLst/>
                          <a:latin typeface="Lora"/>
                        </a:rPr>
                        <a:t>Term</a:t>
                      </a:r>
                      <a:endParaRPr lang="en-US" sz="24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buNone/>
                      </a:pPr>
                      <a:r>
                        <a:rPr lang="en-US" sz="2400" b="1">
                          <a:effectLst/>
                          <a:latin typeface="Lora"/>
                        </a:rPr>
                        <a:t>Definition</a:t>
                      </a:r>
                      <a:endParaRPr lang="en-US" sz="24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9842590"/>
                  </a:ext>
                </a:extLst>
              </a:tr>
              <a:tr h="816187">
                <a:tc>
                  <a:txBody>
                    <a:bodyPr/>
                    <a:lstStyle/>
                    <a:p>
                      <a:pPr rtl="0" fontAlgn="t">
                        <a:buNone/>
                      </a:pPr>
                      <a:r>
                        <a:rPr lang="en-US" sz="2400" b="1"/>
                        <a:t>Evaporation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When water changes into vapor and goes into the air.</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9555787"/>
                  </a:ext>
                </a:extLst>
              </a:tr>
              <a:tr h="816187">
                <a:tc>
                  <a:txBody>
                    <a:bodyPr/>
                    <a:lstStyle/>
                    <a:p>
                      <a:pPr rtl="0" fontAlgn="t">
                        <a:buNone/>
                      </a:pPr>
                      <a:r>
                        <a:rPr lang="en-US" sz="2400" b="1"/>
                        <a:t>Condensation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When water vapor cools and turns back into liquid.</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4578571"/>
                  </a:ext>
                </a:extLst>
              </a:tr>
              <a:tr h="816187">
                <a:tc>
                  <a:txBody>
                    <a:bodyPr/>
                    <a:lstStyle/>
                    <a:p>
                      <a:pPr rtl="0" fontAlgn="t">
                        <a:buNone/>
                      </a:pPr>
                      <a:r>
                        <a:rPr lang="en-US" sz="2400" b="1"/>
                        <a:t>Runoff</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Water that flows over the ground into rivers, lakes, or streams.</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1564607"/>
                  </a:ext>
                </a:extLst>
              </a:tr>
              <a:tr h="816187">
                <a:tc>
                  <a:txBody>
                    <a:bodyPr/>
                    <a:lstStyle/>
                    <a:p>
                      <a:pPr rtl="0" fontAlgn="t">
                        <a:buNone/>
                      </a:pPr>
                      <a:r>
                        <a:rPr lang="en-US" sz="2400" b="1"/>
                        <a:t>Transpiration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When plants let out water through their leaves into the air.</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3408621"/>
                  </a:ext>
                </a:extLst>
              </a:tr>
              <a:tr h="816187">
                <a:tc>
                  <a:txBody>
                    <a:bodyPr/>
                    <a:lstStyle/>
                    <a:p>
                      <a:pPr rtl="0" fontAlgn="t">
                        <a:buNone/>
                      </a:pPr>
                      <a:r>
                        <a:rPr lang="en-US" sz="2400" b="1"/>
                        <a:t>Precipitation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Water that falls from the sky as snow, sleet, or rain.</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3049464"/>
                  </a:ext>
                </a:extLst>
              </a:tr>
              <a:tr h="816187">
                <a:tc>
                  <a:txBody>
                    <a:bodyPr/>
                    <a:lstStyle/>
                    <a:p>
                      <a:pPr rtl="0" fontAlgn="t">
                        <a:buNone/>
                      </a:pPr>
                      <a:r>
                        <a:rPr lang="en-US" sz="2400" b="1"/>
                        <a:t>Infiltration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400" b="1"/>
                        <a:t>When water soaks into the ground.</a:t>
                      </a:r>
                    </a:p>
                    <a:p>
                      <a:pPr fontAlgn="t">
                        <a:buNone/>
                      </a:pPr>
                      <a:endParaRPr lang="en-US" sz="2400" b="1">
                        <a:effectLst/>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555439"/>
                  </a:ext>
                </a:extLst>
              </a:tr>
              <a:tr h="795867">
                <a:tc>
                  <a:txBody>
                    <a:bodyPr/>
                    <a:lstStyle/>
                    <a:p>
                      <a:pPr rtl="0" fontAlgn="t">
                        <a:buNone/>
                      </a:pPr>
                      <a:r>
                        <a:rPr lang="en-US" sz="2400" b="1"/>
                        <a:t>Percolation</a:t>
                      </a: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2300" b="1">
                          <a:effectLst/>
                          <a:latin typeface="Lora"/>
                        </a:rPr>
                        <a:t>When water keeps moving deeper through soil and rocks.</a:t>
                      </a:r>
                      <a:br>
                        <a:rPr lang="en-US" sz="2400" b="1">
                          <a:effectLst/>
                          <a:latin typeface="Calibri"/>
                        </a:rPr>
                      </a:br>
                      <a:endParaRPr lang="en-US" sz="2400" b="1">
                        <a:effectLst/>
                        <a:latin typeface="Calibri"/>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717587"/>
                  </a:ext>
                </a:extLst>
              </a:tr>
            </a:tbl>
          </a:graphicData>
        </a:graphic>
      </p:graphicFrame>
    </p:spTree>
    <p:extLst>
      <p:ext uri="{BB962C8B-B14F-4D97-AF65-F5344CB8AC3E}">
        <p14:creationId xmlns:p14="http://schemas.microsoft.com/office/powerpoint/2010/main" val="2841776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BEA4F-9A36-46BC-CA57-CCC0C4E824E5}"/>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9B67232D-63D5-84CE-E5BA-BE4EB102CB45}"/>
              </a:ext>
            </a:extLst>
          </p:cNvPr>
          <p:cNvSpPr txBox="1">
            <a:spLocks/>
          </p:cNvSpPr>
          <p:nvPr/>
        </p:nvSpPr>
        <p:spPr>
          <a:xfrm>
            <a:off x="576148" y="1565920"/>
            <a:ext cx="10726821" cy="781169"/>
          </a:xfrm>
          <a:prstGeom prst="rect">
            <a:avLst/>
          </a:prstGeom>
        </p:spPr>
        <p:txBody>
          <a:bodyPr lIns="60960" tIns="30480" rIns="60960" bIns="30480" anchor="t">
            <a:noAutofit/>
          </a:bodyPr>
          <a:lstStyle>
            <a:lvl1pPr eaLnBrk="1" hangingPunct="1">
              <a:defRPr>
                <a:latin typeface="+mj-lt"/>
                <a:ea typeface="+mj-ea"/>
                <a:cs typeface="+mj-cs"/>
              </a:defRPr>
            </a:lvl1pPr>
          </a:lstStyle>
          <a:p>
            <a:pPr algn="ctr" defTabSz="609630"/>
            <a:r>
              <a:rPr lang="en-US" sz="5334" b="1" i="1" kern="0">
                <a:solidFill>
                  <a:srgbClr val="002776"/>
                </a:solidFill>
                <a:latin typeface="Calibri"/>
                <a:ea typeface="Calibri"/>
                <a:cs typeface="Calibri"/>
              </a:rPr>
              <a:t>LESSON 1.1: Where is the water?</a:t>
            </a:r>
            <a:endParaRPr lang="en-US" sz="1200">
              <a:solidFill>
                <a:prstClr val="black"/>
              </a:solidFill>
              <a:latin typeface="Calibri"/>
            </a:endParaRPr>
          </a:p>
          <a:p>
            <a:pPr algn="ctr" defTabSz="609630"/>
            <a:br>
              <a:rPr lang="en-US" sz="5334" b="1" kern="0">
                <a:solidFill>
                  <a:prstClr val="black"/>
                </a:solidFill>
                <a:latin typeface="Calibri" panose="020F0502020204030204" pitchFamily="34" charset="0"/>
                <a:ea typeface="Calibri" panose="020F0502020204030204" pitchFamily="34" charset="0"/>
                <a:cs typeface="Calibri" panose="020F0502020204030204" pitchFamily="34" charset="0"/>
              </a:rPr>
            </a:br>
            <a:endPar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6CCA6B96-2F84-7DE2-BC1A-CC2A94CDFF46}"/>
              </a:ext>
            </a:extLst>
          </p:cNvPr>
          <p:cNvSpPr txBox="1">
            <a:spLocks noChangeArrowheads="1"/>
          </p:cNvSpPr>
          <p:nvPr/>
        </p:nvSpPr>
        <p:spPr bwMode="auto">
          <a:xfrm>
            <a:off x="732590" y="3128210"/>
            <a:ext cx="10726821" cy="2646878"/>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a:t>
            </a:r>
          </a:p>
          <a:p>
            <a:pPr algn="ctr" defTabSz="609630"/>
            <a:r>
              <a:rPr lang="en-US" sz="1200" b="1" kern="0">
                <a:solidFill>
                  <a:srgbClr val="AB0520"/>
                </a:solidFill>
                <a:latin typeface="Calibri"/>
              </a:rPr>
              <a:t> </a:t>
            </a:r>
            <a:r>
              <a:rPr lang="en-US" sz="1200" b="1" kern="0">
                <a:solidFill>
                  <a:sysClr val="windowText" lastClr="000000"/>
                </a:solidFill>
                <a:latin typeface="Calibri"/>
              </a:rPr>
              <a:t> </a:t>
            </a:r>
            <a:endParaRPr lang="en-US" sz="1200" b="1" kern="0">
              <a:solidFill>
                <a:sysClr val="windowText" lastClr="000000"/>
              </a:solidFill>
              <a:latin typeface="Calibri"/>
              <a:ea typeface="Calibri"/>
              <a:cs typeface="Calibri"/>
            </a:endParaRPr>
          </a:p>
          <a:p>
            <a:pPr marL="457223" indent="-457223" defTabSz="609630">
              <a:buFont typeface="Arial" panose="020B0604020202020204" pitchFamily="34" charset="0"/>
              <a:buChar char="•"/>
            </a:pPr>
            <a:r>
              <a:rPr lang="en-US" sz="3600" kern="0">
                <a:solidFill>
                  <a:srgbClr val="002776"/>
                </a:solidFill>
                <a:latin typeface="Calibri"/>
                <a:ea typeface="Calibri"/>
                <a:cs typeface="Calibri"/>
              </a:rPr>
              <a:t>Where is the water in each landscape?</a:t>
            </a:r>
          </a:p>
          <a:p>
            <a:pPr marL="457223" indent="-457223" defTabSz="609630">
              <a:buFont typeface="Arial" panose="020B0604020202020204" pitchFamily="34" charset="0"/>
              <a:buChar char="•"/>
            </a:pPr>
            <a:r>
              <a:rPr lang="en-US" sz="3600" kern="0">
                <a:solidFill>
                  <a:srgbClr val="002776"/>
                </a:solidFill>
                <a:latin typeface="Calibri"/>
                <a:ea typeface="Calibri"/>
                <a:cs typeface="Calibri"/>
              </a:rPr>
              <a:t>How and why does it change form?</a:t>
            </a:r>
          </a:p>
          <a:p>
            <a:pPr marL="457223" indent="-457223" defTabSz="609630">
              <a:buFont typeface="Arial" panose="020B0604020202020204" pitchFamily="34" charset="0"/>
              <a:buChar char="•"/>
            </a:pPr>
            <a:endParaRPr lang="en-US" sz="3600" kern="0">
              <a:solidFill>
                <a:srgbClr val="002776"/>
              </a:solidFill>
              <a:latin typeface="Calibri"/>
              <a:ea typeface="Calibri"/>
              <a:cs typeface="Calibri"/>
            </a:endParaRPr>
          </a:p>
        </p:txBody>
      </p:sp>
      <p:sp>
        <p:nvSpPr>
          <p:cNvPr id="5" name="object 7">
            <a:extLst>
              <a:ext uri="{FF2B5EF4-FFF2-40B4-BE49-F238E27FC236}">
                <a16:creationId xmlns:a16="http://schemas.microsoft.com/office/drawing/2014/main" id="{DA714A4E-2E2A-99B3-9627-53950145D31C}"/>
              </a:ext>
            </a:extLst>
          </p:cNvPr>
          <p:cNvSpPr txBox="1">
            <a:spLocks/>
          </p:cNvSpPr>
          <p:nvPr/>
        </p:nvSpPr>
        <p:spPr>
          <a:xfrm>
            <a:off x="576148" y="98325"/>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 CYCLE: </a:t>
            </a:r>
            <a:r>
              <a:rPr lang="en-US" sz="4000" b="1">
                <a:solidFill>
                  <a:srgbClr val="002776"/>
                </a:solidFill>
                <a:latin typeface="Calibri"/>
              </a:rPr>
              <a:t>LESSON 1</a:t>
            </a:r>
          </a:p>
          <a:p>
            <a:pPr marL="8467" marR="3387" defTabSz="609630">
              <a:lnSpc>
                <a:spcPct val="121900"/>
              </a:lnSpc>
              <a:spcBef>
                <a:spcPts val="63"/>
              </a:spcBef>
            </a:pPr>
            <a:endParaRPr lang="en-US" sz="4000" b="1" kern="0">
              <a:solidFill>
                <a:srgbClr val="AB0520"/>
              </a:solidFill>
              <a:latin typeface="Calibri"/>
            </a:endParaRPr>
          </a:p>
        </p:txBody>
      </p:sp>
      <p:cxnSp>
        <p:nvCxnSpPr>
          <p:cNvPr id="6" name="Straight Connector 5">
            <a:extLst>
              <a:ext uri="{FF2B5EF4-FFF2-40B4-BE49-F238E27FC236}">
                <a16:creationId xmlns:a16="http://schemas.microsoft.com/office/drawing/2014/main" id="{6FD68DFF-C40C-BAE9-2B84-B64CB40DC721}"/>
              </a:ext>
            </a:extLst>
          </p:cNvPr>
          <p:cNvCxnSpPr>
            <a:cxnSpLocks/>
          </p:cNvCxnSpPr>
          <p:nvPr/>
        </p:nvCxnSpPr>
        <p:spPr>
          <a:xfrm>
            <a:off x="576148" y="784798"/>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46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F680D-DCA2-1673-4D51-092F7645C783}"/>
            </a:ext>
          </a:extLst>
        </p:cNvPr>
        <p:cNvGrpSpPr/>
        <p:nvPr/>
      </p:nvGrpSpPr>
      <p:grpSpPr>
        <a:xfrm>
          <a:off x="0" y="0"/>
          <a:ext cx="0" cy="0"/>
          <a:chOff x="0" y="0"/>
          <a:chExt cx="0" cy="0"/>
        </a:xfrm>
      </p:grpSpPr>
      <p:pic>
        <p:nvPicPr>
          <p:cNvPr id="8" name="Picture 7" descr="Arizona Map With Weather Temperatures">
            <a:extLst>
              <a:ext uri="{FF2B5EF4-FFF2-40B4-BE49-F238E27FC236}">
                <a16:creationId xmlns:a16="http://schemas.microsoft.com/office/drawing/2014/main" id="{4DC6DE5D-B83D-1A70-9198-8A282D9168BB}"/>
              </a:ext>
            </a:extLst>
          </p:cNvPr>
          <p:cNvPicPr>
            <a:picLocks noChangeAspect="1"/>
          </p:cNvPicPr>
          <p:nvPr/>
        </p:nvPicPr>
        <p:blipFill>
          <a:blip r:embed="rId3"/>
          <a:stretch>
            <a:fillRect/>
          </a:stretch>
        </p:blipFill>
        <p:spPr>
          <a:xfrm>
            <a:off x="4056684" y="1575905"/>
            <a:ext cx="4045502" cy="5285409"/>
          </a:xfrm>
          <a:prstGeom prst="rect">
            <a:avLst/>
          </a:prstGeom>
        </p:spPr>
      </p:pic>
      <p:sp>
        <p:nvSpPr>
          <p:cNvPr id="2" name="Rectangle 1">
            <a:extLst>
              <a:ext uri="{FF2B5EF4-FFF2-40B4-BE49-F238E27FC236}">
                <a16:creationId xmlns:a16="http://schemas.microsoft.com/office/drawing/2014/main" id="{2FE72ABF-CE5C-80E1-434B-09CBAB978B92}"/>
              </a:ext>
            </a:extLst>
          </p:cNvPr>
          <p:cNvSpPr/>
          <p:nvPr/>
        </p:nvSpPr>
        <p:spPr>
          <a:xfrm>
            <a:off x="-144379" y="-42036"/>
            <a:ext cx="12480758" cy="162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extBox 4">
            <a:extLst>
              <a:ext uri="{FF2B5EF4-FFF2-40B4-BE49-F238E27FC236}">
                <a16:creationId xmlns:a16="http://schemas.microsoft.com/office/drawing/2014/main" id="{2DA3D219-C7C1-3E3A-F995-AF0CD6AE3E2C}"/>
              </a:ext>
            </a:extLst>
          </p:cNvPr>
          <p:cNvSpPr txBox="1"/>
          <p:nvPr/>
        </p:nvSpPr>
        <p:spPr>
          <a:xfrm>
            <a:off x="26559" y="59165"/>
            <a:ext cx="12474359" cy="1538883"/>
          </a:xfrm>
          <a:prstGeom prst="rect">
            <a:avLst/>
          </a:prstGeom>
          <a:noFill/>
        </p:spPr>
        <p:txBody>
          <a:bodyPr wrap="square" lIns="60960" tIns="30480" rIns="60960" bIns="30480" rtlCol="0" anchor="t">
            <a:spAutoFit/>
          </a:bodyPr>
          <a:lstStyle/>
          <a:p>
            <a:pPr defTabSz="609630"/>
            <a:r>
              <a:rPr lang="en-US" sz="4800" b="1">
                <a:solidFill>
                  <a:prstClr val="white"/>
                </a:solidFill>
                <a:latin typeface="Calibri"/>
              </a:rPr>
              <a:t>Where is water found in these different landscapes?</a:t>
            </a:r>
            <a:endParaRPr lang="en-US" sz="4800" b="1">
              <a:solidFill>
                <a:prstClr val="white"/>
              </a:solidFill>
              <a:latin typeface="Calibri"/>
              <a:ea typeface="Calibri"/>
              <a:cs typeface="Calibri"/>
            </a:endParaRPr>
          </a:p>
        </p:txBody>
      </p:sp>
      <p:pic>
        <p:nvPicPr>
          <p:cNvPr id="16" name="Picture 15" descr="Map of Arizona Vegetative Communities">
            <a:extLst>
              <a:ext uri="{FF2B5EF4-FFF2-40B4-BE49-F238E27FC236}">
                <a16:creationId xmlns:a16="http://schemas.microsoft.com/office/drawing/2014/main" id="{0CB706BE-D1CE-DCC8-B8C2-49477B1197C6}"/>
              </a:ext>
            </a:extLst>
          </p:cNvPr>
          <p:cNvPicPr>
            <a:picLocks noChangeAspect="1"/>
          </p:cNvPicPr>
          <p:nvPr/>
        </p:nvPicPr>
        <p:blipFill>
          <a:blip r:embed="rId4"/>
          <a:stretch>
            <a:fillRect/>
          </a:stretch>
        </p:blipFill>
        <p:spPr>
          <a:xfrm>
            <a:off x="4060166" y="1591177"/>
            <a:ext cx="4086045" cy="5285908"/>
          </a:xfrm>
          <a:prstGeom prst="rect">
            <a:avLst/>
          </a:prstGeom>
        </p:spPr>
      </p:pic>
      <p:pic>
        <p:nvPicPr>
          <p:cNvPr id="3" name="Picture 2" descr="A coloring page of a bear walking through a river&#10;&#10;AI-generated content may be incorrect.">
            <a:extLst>
              <a:ext uri="{FF2B5EF4-FFF2-40B4-BE49-F238E27FC236}">
                <a16:creationId xmlns:a16="http://schemas.microsoft.com/office/drawing/2014/main" id="{DF308F76-551D-A5F8-3089-3C298B2CE1AB}"/>
              </a:ext>
            </a:extLst>
          </p:cNvPr>
          <p:cNvPicPr>
            <a:picLocks noChangeAspect="1"/>
          </p:cNvPicPr>
          <p:nvPr/>
        </p:nvPicPr>
        <p:blipFill>
          <a:blip r:embed="rId5"/>
          <a:stretch>
            <a:fillRect/>
          </a:stretch>
        </p:blipFill>
        <p:spPr>
          <a:xfrm>
            <a:off x="8030111" y="1577520"/>
            <a:ext cx="4122107" cy="5268365"/>
          </a:xfrm>
          <a:prstGeom prst="rect">
            <a:avLst/>
          </a:prstGeom>
          <a:ln w="57150">
            <a:solidFill>
              <a:srgbClr val="00B0F0"/>
            </a:solidFill>
          </a:ln>
        </p:spPr>
      </p:pic>
      <p:pic>
        <p:nvPicPr>
          <p:cNvPr id="6" name="Picture 5" descr="A black and white drawing of a desert landscape&#10;&#10;AI-generated content may be incorrect.">
            <a:extLst>
              <a:ext uri="{FF2B5EF4-FFF2-40B4-BE49-F238E27FC236}">
                <a16:creationId xmlns:a16="http://schemas.microsoft.com/office/drawing/2014/main" id="{A5650208-56CA-B43F-8616-54D6142D59DE}"/>
              </a:ext>
            </a:extLst>
          </p:cNvPr>
          <p:cNvPicPr>
            <a:picLocks noChangeAspect="1"/>
          </p:cNvPicPr>
          <p:nvPr/>
        </p:nvPicPr>
        <p:blipFill>
          <a:blip r:embed="rId6"/>
          <a:stretch>
            <a:fillRect/>
          </a:stretch>
        </p:blipFill>
        <p:spPr>
          <a:xfrm>
            <a:off x="28450" y="1603300"/>
            <a:ext cx="4026987" cy="5222719"/>
          </a:xfrm>
          <a:prstGeom prst="rect">
            <a:avLst/>
          </a:prstGeom>
          <a:ln w="57150">
            <a:solidFill>
              <a:srgbClr val="FF0000"/>
            </a:solidFill>
          </a:ln>
        </p:spPr>
      </p:pic>
      <p:sp>
        <p:nvSpPr>
          <p:cNvPr id="11" name="Arrow: Bent-Up 10">
            <a:extLst>
              <a:ext uri="{FF2B5EF4-FFF2-40B4-BE49-F238E27FC236}">
                <a16:creationId xmlns:a16="http://schemas.microsoft.com/office/drawing/2014/main" id="{7A7956A4-7F07-8C3C-466E-8319CBB226CB}"/>
              </a:ext>
            </a:extLst>
          </p:cNvPr>
          <p:cNvSpPr/>
          <p:nvPr/>
        </p:nvSpPr>
        <p:spPr>
          <a:xfrm>
            <a:off x="4018914" y="5065049"/>
            <a:ext cx="1918369" cy="855675"/>
          </a:xfrm>
          <a:prstGeom prst="bentUpArrow">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5" name="Arrow: Bent-Up 14">
            <a:extLst>
              <a:ext uri="{FF2B5EF4-FFF2-40B4-BE49-F238E27FC236}">
                <a16:creationId xmlns:a16="http://schemas.microsoft.com/office/drawing/2014/main" id="{061E3E15-1A6F-480A-DB69-E853AA92B847}"/>
              </a:ext>
            </a:extLst>
          </p:cNvPr>
          <p:cNvSpPr/>
          <p:nvPr/>
        </p:nvSpPr>
        <p:spPr>
          <a:xfrm rot="10800000">
            <a:off x="6077112" y="2271048"/>
            <a:ext cx="2024694" cy="855675"/>
          </a:xfrm>
          <a:prstGeom prst="bentUpArrow">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1062907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92672-431B-438A-14E2-A915340AEDAB}"/>
            </a:ext>
          </a:extLst>
        </p:cNvPr>
        <p:cNvGrpSpPr/>
        <p:nvPr/>
      </p:nvGrpSpPr>
      <p:grpSpPr>
        <a:xfrm>
          <a:off x="0" y="0"/>
          <a:ext cx="0" cy="0"/>
          <a:chOff x="0" y="0"/>
          <a:chExt cx="0" cy="0"/>
        </a:xfrm>
      </p:grpSpPr>
      <p:pic>
        <p:nvPicPr>
          <p:cNvPr id="12" name="Picture 11" descr="Cactus Wren">
            <a:extLst>
              <a:ext uri="{FF2B5EF4-FFF2-40B4-BE49-F238E27FC236}">
                <a16:creationId xmlns:a16="http://schemas.microsoft.com/office/drawing/2014/main" id="{DAFBE237-281E-7F0E-635F-37CCBFB9583E}"/>
              </a:ext>
            </a:extLst>
          </p:cNvPr>
          <p:cNvPicPr>
            <a:picLocks noChangeAspect="1"/>
          </p:cNvPicPr>
          <p:nvPr/>
        </p:nvPicPr>
        <p:blipFill>
          <a:blip r:embed="rId3"/>
          <a:stretch>
            <a:fillRect/>
          </a:stretch>
        </p:blipFill>
        <p:spPr>
          <a:xfrm>
            <a:off x="9854242" y="1607389"/>
            <a:ext cx="2763328" cy="2119222"/>
          </a:xfrm>
          <a:prstGeom prst="rect">
            <a:avLst/>
          </a:prstGeom>
        </p:spPr>
      </p:pic>
      <p:pic>
        <p:nvPicPr>
          <p:cNvPr id="8" name="Picture 7" descr="Arizona Map With Weather Temperatures">
            <a:extLst>
              <a:ext uri="{FF2B5EF4-FFF2-40B4-BE49-F238E27FC236}">
                <a16:creationId xmlns:a16="http://schemas.microsoft.com/office/drawing/2014/main" id="{4902D9AC-34F6-5FEB-7F80-ED416675A182}"/>
              </a:ext>
            </a:extLst>
          </p:cNvPr>
          <p:cNvPicPr>
            <a:picLocks noChangeAspect="1"/>
          </p:cNvPicPr>
          <p:nvPr/>
        </p:nvPicPr>
        <p:blipFill>
          <a:blip r:embed="rId4"/>
          <a:stretch>
            <a:fillRect/>
          </a:stretch>
        </p:blipFill>
        <p:spPr>
          <a:xfrm>
            <a:off x="4056684" y="1575905"/>
            <a:ext cx="4045502" cy="5285409"/>
          </a:xfrm>
          <a:prstGeom prst="rect">
            <a:avLst/>
          </a:prstGeom>
        </p:spPr>
      </p:pic>
      <p:sp>
        <p:nvSpPr>
          <p:cNvPr id="2" name="Rectangle 1">
            <a:extLst>
              <a:ext uri="{FF2B5EF4-FFF2-40B4-BE49-F238E27FC236}">
                <a16:creationId xmlns:a16="http://schemas.microsoft.com/office/drawing/2014/main" id="{E6FC6F2D-B839-89D9-8D83-BFCACA625A02}"/>
              </a:ext>
            </a:extLst>
          </p:cNvPr>
          <p:cNvSpPr/>
          <p:nvPr/>
        </p:nvSpPr>
        <p:spPr>
          <a:xfrm>
            <a:off x="-144379" y="-42036"/>
            <a:ext cx="12480758" cy="162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extBox 4">
            <a:extLst>
              <a:ext uri="{FF2B5EF4-FFF2-40B4-BE49-F238E27FC236}">
                <a16:creationId xmlns:a16="http://schemas.microsoft.com/office/drawing/2014/main" id="{3D64CF5A-7FE5-4A8C-B53D-5B64BBC7F458}"/>
              </a:ext>
            </a:extLst>
          </p:cNvPr>
          <p:cNvSpPr txBox="1"/>
          <p:nvPr/>
        </p:nvSpPr>
        <p:spPr>
          <a:xfrm>
            <a:off x="26559" y="59165"/>
            <a:ext cx="12474359" cy="1538883"/>
          </a:xfrm>
          <a:prstGeom prst="rect">
            <a:avLst/>
          </a:prstGeom>
          <a:noFill/>
        </p:spPr>
        <p:txBody>
          <a:bodyPr wrap="square" lIns="60960" tIns="30480" rIns="60960" bIns="30480" rtlCol="0" anchor="t">
            <a:spAutoFit/>
          </a:bodyPr>
          <a:lstStyle/>
          <a:p>
            <a:pPr defTabSz="609630"/>
            <a:r>
              <a:rPr lang="en-US" sz="4800" b="1">
                <a:solidFill>
                  <a:prstClr val="white"/>
                </a:solidFill>
                <a:latin typeface="Calibri"/>
              </a:rPr>
              <a:t>How are desert organisms able to survive with less water in the desert?</a:t>
            </a:r>
            <a:endParaRPr lang="en-US" sz="4800" b="1">
              <a:solidFill>
                <a:prstClr val="white"/>
              </a:solidFill>
              <a:latin typeface="Calibri"/>
              <a:ea typeface="Calibri"/>
              <a:cs typeface="Calibri"/>
            </a:endParaRPr>
          </a:p>
        </p:txBody>
      </p:sp>
      <p:pic>
        <p:nvPicPr>
          <p:cNvPr id="16" name="Picture 15" descr="Map of Arizona Vegetative Communities">
            <a:extLst>
              <a:ext uri="{FF2B5EF4-FFF2-40B4-BE49-F238E27FC236}">
                <a16:creationId xmlns:a16="http://schemas.microsoft.com/office/drawing/2014/main" id="{CC372689-01F3-2F8B-A74B-8D2510AC1C05}"/>
              </a:ext>
            </a:extLst>
          </p:cNvPr>
          <p:cNvPicPr>
            <a:picLocks noChangeAspect="1"/>
          </p:cNvPicPr>
          <p:nvPr/>
        </p:nvPicPr>
        <p:blipFill>
          <a:blip r:embed="rId5"/>
          <a:stretch>
            <a:fillRect/>
          </a:stretch>
        </p:blipFill>
        <p:spPr>
          <a:xfrm>
            <a:off x="4060166" y="1591177"/>
            <a:ext cx="4086045" cy="5285908"/>
          </a:xfrm>
          <a:prstGeom prst="rect">
            <a:avLst/>
          </a:prstGeom>
        </p:spPr>
      </p:pic>
      <p:pic>
        <p:nvPicPr>
          <p:cNvPr id="6" name="Picture 5" descr="A black and white drawing of a desert landscape&#10;&#10;AI-generated content may be incorrect.">
            <a:extLst>
              <a:ext uri="{FF2B5EF4-FFF2-40B4-BE49-F238E27FC236}">
                <a16:creationId xmlns:a16="http://schemas.microsoft.com/office/drawing/2014/main" id="{5F650B56-1486-346E-0CE8-DC12B1BC8438}"/>
              </a:ext>
            </a:extLst>
          </p:cNvPr>
          <p:cNvPicPr>
            <a:picLocks noChangeAspect="1"/>
          </p:cNvPicPr>
          <p:nvPr/>
        </p:nvPicPr>
        <p:blipFill>
          <a:blip r:embed="rId6"/>
          <a:stretch>
            <a:fillRect/>
          </a:stretch>
        </p:blipFill>
        <p:spPr>
          <a:xfrm>
            <a:off x="28450" y="1603300"/>
            <a:ext cx="4026987" cy="5222719"/>
          </a:xfrm>
          <a:prstGeom prst="rect">
            <a:avLst/>
          </a:prstGeom>
          <a:ln w="57150">
            <a:solidFill>
              <a:srgbClr val="FF0000"/>
            </a:solidFill>
          </a:ln>
        </p:spPr>
      </p:pic>
      <p:sp>
        <p:nvSpPr>
          <p:cNvPr id="11" name="Arrow: Bent-Up 10">
            <a:extLst>
              <a:ext uri="{FF2B5EF4-FFF2-40B4-BE49-F238E27FC236}">
                <a16:creationId xmlns:a16="http://schemas.microsoft.com/office/drawing/2014/main" id="{02C13CF7-A511-A3D6-E698-8CA6FBDD67FB}"/>
              </a:ext>
            </a:extLst>
          </p:cNvPr>
          <p:cNvSpPr/>
          <p:nvPr/>
        </p:nvSpPr>
        <p:spPr>
          <a:xfrm>
            <a:off x="4018914" y="5065049"/>
            <a:ext cx="1918369" cy="855675"/>
          </a:xfrm>
          <a:prstGeom prst="bentUpArrow">
            <a:avLst/>
          </a:prstGeom>
          <a:solidFill>
            <a:schemeClr val="bg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6" descr="In Focus: Saguaro National Park — Miles 2 Go">
            <a:extLst>
              <a:ext uri="{FF2B5EF4-FFF2-40B4-BE49-F238E27FC236}">
                <a16:creationId xmlns:a16="http://schemas.microsoft.com/office/drawing/2014/main" id="{00FB350D-6EE0-B132-5A87-C8F049F8F395}"/>
              </a:ext>
            </a:extLst>
          </p:cNvPr>
          <p:cNvPicPr>
            <a:picLocks noChangeAspect="1"/>
          </p:cNvPicPr>
          <p:nvPr/>
        </p:nvPicPr>
        <p:blipFill>
          <a:blip r:embed="rId7"/>
          <a:stretch>
            <a:fillRect/>
          </a:stretch>
        </p:blipFill>
        <p:spPr>
          <a:xfrm>
            <a:off x="8114581" y="3336985"/>
            <a:ext cx="2375139" cy="3533955"/>
          </a:xfrm>
          <a:prstGeom prst="rect">
            <a:avLst/>
          </a:prstGeom>
        </p:spPr>
      </p:pic>
      <p:pic>
        <p:nvPicPr>
          <p:cNvPr id="9" name="Picture 8" descr="Sonoran Desert toad (Phoenix Zoo - Arizona Trail) · iNaturalist Mexico">
            <a:extLst>
              <a:ext uri="{FF2B5EF4-FFF2-40B4-BE49-F238E27FC236}">
                <a16:creationId xmlns:a16="http://schemas.microsoft.com/office/drawing/2014/main" id="{DCBE240C-129D-5ED4-71F9-09CD129D6A7E}"/>
              </a:ext>
            </a:extLst>
          </p:cNvPr>
          <p:cNvPicPr>
            <a:picLocks noChangeAspect="1"/>
          </p:cNvPicPr>
          <p:nvPr/>
        </p:nvPicPr>
        <p:blipFill>
          <a:blip r:embed="rId8"/>
          <a:stretch>
            <a:fillRect/>
          </a:stretch>
        </p:blipFill>
        <p:spPr>
          <a:xfrm>
            <a:off x="9940506" y="3741075"/>
            <a:ext cx="2389517" cy="1561208"/>
          </a:xfrm>
          <a:prstGeom prst="rect">
            <a:avLst/>
          </a:prstGeom>
        </p:spPr>
      </p:pic>
      <p:pic>
        <p:nvPicPr>
          <p:cNvPr id="4" name="Picture 3" descr="Javelina | Tucson, Arizona. | Photos by Ron Niebrugge">
            <a:extLst>
              <a:ext uri="{FF2B5EF4-FFF2-40B4-BE49-F238E27FC236}">
                <a16:creationId xmlns:a16="http://schemas.microsoft.com/office/drawing/2014/main" id="{3789813B-4872-19BC-68D8-D20772F6C893}"/>
              </a:ext>
            </a:extLst>
          </p:cNvPr>
          <p:cNvPicPr>
            <a:picLocks noChangeAspect="1"/>
          </p:cNvPicPr>
          <p:nvPr/>
        </p:nvPicPr>
        <p:blipFill>
          <a:blip r:embed="rId9"/>
          <a:stretch>
            <a:fillRect/>
          </a:stretch>
        </p:blipFill>
        <p:spPr>
          <a:xfrm>
            <a:off x="9911751" y="5306836"/>
            <a:ext cx="2418271" cy="1563951"/>
          </a:xfrm>
          <a:prstGeom prst="rect">
            <a:avLst/>
          </a:prstGeom>
        </p:spPr>
      </p:pic>
      <p:pic>
        <p:nvPicPr>
          <p:cNvPr id="10" name="Picture 9" descr="Sonoran Desert Tortoise Facts and Pictures">
            <a:extLst>
              <a:ext uri="{FF2B5EF4-FFF2-40B4-BE49-F238E27FC236}">
                <a16:creationId xmlns:a16="http://schemas.microsoft.com/office/drawing/2014/main" id="{413D8598-3B4B-CC05-3FFA-D2DFD7B4EFE6}"/>
              </a:ext>
            </a:extLst>
          </p:cNvPr>
          <p:cNvPicPr>
            <a:picLocks noChangeAspect="1"/>
          </p:cNvPicPr>
          <p:nvPr/>
        </p:nvPicPr>
        <p:blipFill>
          <a:blip r:embed="rId10"/>
          <a:stretch>
            <a:fillRect/>
          </a:stretch>
        </p:blipFill>
        <p:spPr>
          <a:xfrm>
            <a:off x="8157713" y="1568951"/>
            <a:ext cx="2748951" cy="1851041"/>
          </a:xfrm>
          <a:prstGeom prst="rect">
            <a:avLst/>
          </a:prstGeom>
        </p:spPr>
      </p:pic>
    </p:spTree>
    <p:extLst>
      <p:ext uri="{BB962C8B-B14F-4D97-AF65-F5344CB8AC3E}">
        <p14:creationId xmlns:p14="http://schemas.microsoft.com/office/powerpoint/2010/main" val="304950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rizona Water Map Poster | Water Resources Research Center | The ...">
            <a:extLst>
              <a:ext uri="{FF2B5EF4-FFF2-40B4-BE49-F238E27FC236}">
                <a16:creationId xmlns:a16="http://schemas.microsoft.com/office/drawing/2014/main" id="{5C776102-9305-105B-B771-9DB43C6AD2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677"/>
          <a:stretch/>
        </p:blipFill>
        <p:spPr bwMode="auto">
          <a:xfrm>
            <a:off x="464018" y="1"/>
            <a:ext cx="5631982" cy="6832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rizona Water Map Poster | Water Resources Research Center | The ...">
            <a:extLst>
              <a:ext uri="{FF2B5EF4-FFF2-40B4-BE49-F238E27FC236}">
                <a16:creationId xmlns:a16="http://schemas.microsoft.com/office/drawing/2014/main" id="{046A0466-714F-A3C4-AF7D-F8F9E9DF75F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082"/>
          <a:stretch/>
        </p:blipFill>
        <p:spPr bwMode="auto">
          <a:xfrm>
            <a:off x="5640893" y="2027275"/>
            <a:ext cx="6337589" cy="4110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142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144379" y="-42036"/>
            <a:ext cx="12480758" cy="162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117642" y="1625600"/>
            <a:ext cx="12480758" cy="0"/>
          </a:xfrm>
          <a:prstGeom prst="line">
            <a:avLst/>
          </a:prstGeom>
          <a:ln w="1270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60424" y="553435"/>
            <a:ext cx="13555576" cy="830997"/>
          </a:xfrm>
          <a:prstGeom prst="rect">
            <a:avLst/>
          </a:prstGeom>
          <a:noFill/>
        </p:spPr>
        <p:txBody>
          <a:bodyPr wrap="square" rtlCol="0">
            <a:spAutoFit/>
          </a:bodyPr>
          <a:lstStyle/>
          <a:p>
            <a:pPr defTabSz="609630"/>
            <a:r>
              <a:rPr lang="en-US" sz="4800" b="1" dirty="0">
                <a:solidFill>
                  <a:prstClr val="white"/>
                </a:solidFill>
                <a:latin typeface="Calibri"/>
              </a:rPr>
              <a:t>How much water do we have in Arizona? Why?</a:t>
            </a:r>
          </a:p>
        </p:txBody>
      </p:sp>
      <p:grpSp>
        <p:nvGrpSpPr>
          <p:cNvPr id="26" name="Group 25">
            <a:extLst>
              <a:ext uri="{FF2B5EF4-FFF2-40B4-BE49-F238E27FC236}">
                <a16:creationId xmlns:a16="http://schemas.microsoft.com/office/drawing/2014/main" id="{F6D4BD6F-D53E-B223-6017-5C80AC498F42}"/>
              </a:ext>
            </a:extLst>
          </p:cNvPr>
          <p:cNvGrpSpPr/>
          <p:nvPr/>
        </p:nvGrpSpPr>
        <p:grpSpPr>
          <a:xfrm>
            <a:off x="6801853" y="1828802"/>
            <a:ext cx="5133475" cy="4603927"/>
            <a:chOff x="4697253" y="1236927"/>
            <a:chExt cx="10309213" cy="9050073"/>
          </a:xfrm>
        </p:grpSpPr>
        <p:pic>
          <p:nvPicPr>
            <p:cNvPr id="7" name="Picture 6">
              <a:extLst>
                <a:ext uri="{FF2B5EF4-FFF2-40B4-BE49-F238E27FC236}">
                  <a16:creationId xmlns:a16="http://schemas.microsoft.com/office/drawing/2014/main" id="{F4EEB893-E8E3-2F74-D179-663B5286535E}"/>
                </a:ext>
              </a:extLst>
            </p:cNvPr>
            <p:cNvPicPr>
              <a:picLocks noChangeAspect="1"/>
            </p:cNvPicPr>
            <p:nvPr/>
          </p:nvPicPr>
          <p:blipFill rotWithShape="1">
            <a:blip r:embed="rId3"/>
            <a:srcRect l="64127" t="12282" r="15965" b="56648"/>
            <a:stretch/>
          </p:blipFill>
          <p:spPr>
            <a:xfrm>
              <a:off x="4697253" y="1236927"/>
              <a:ext cx="10309213" cy="9050073"/>
            </a:xfrm>
            <a:prstGeom prst="rect">
              <a:avLst/>
            </a:prstGeom>
          </p:spPr>
        </p:pic>
        <p:cxnSp>
          <p:nvCxnSpPr>
            <p:cNvPr id="13" name="Straight Connector 12">
              <a:extLst>
                <a:ext uri="{FF2B5EF4-FFF2-40B4-BE49-F238E27FC236}">
                  <a16:creationId xmlns:a16="http://schemas.microsoft.com/office/drawing/2014/main" id="{F5CFEB16-C525-6CD7-F1B9-C08F40D2ED36}"/>
                </a:ext>
              </a:extLst>
            </p:cNvPr>
            <p:cNvCxnSpPr/>
            <p:nvPr/>
          </p:nvCxnSpPr>
          <p:spPr>
            <a:xfrm>
              <a:off x="7138737" y="1684421"/>
              <a:ext cx="6160168" cy="0"/>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343AB1-1238-F5FD-8FEE-62A428A71D09}"/>
                </a:ext>
              </a:extLst>
            </p:cNvPr>
            <p:cNvCxnSpPr>
              <a:cxnSpLocks/>
            </p:cNvCxnSpPr>
            <p:nvPr/>
          </p:nvCxnSpPr>
          <p:spPr>
            <a:xfrm>
              <a:off x="13298905" y="1684421"/>
              <a:ext cx="0" cy="8602579"/>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3C94D0BF-9567-007C-1CD8-D0D49FE05265}"/>
                    </a:ext>
                  </a:extLst>
                </p14:cNvPr>
                <p14:cNvContentPartPr/>
                <p14:nvPr/>
              </p14:nvContentPartPr>
              <p14:xfrm>
                <a:off x="6176444" y="1732377"/>
                <a:ext cx="1027440" cy="1328400"/>
              </p14:xfrm>
            </p:contentPart>
          </mc:Choice>
          <mc:Fallback xmlns="">
            <p:pic>
              <p:nvPicPr>
                <p:cNvPr id="17" name="Ink 16">
                  <a:extLst>
                    <a:ext uri="{FF2B5EF4-FFF2-40B4-BE49-F238E27FC236}">
                      <a16:creationId xmlns:a16="http://schemas.microsoft.com/office/drawing/2014/main" id="{3C94D0BF-9567-007C-1CD8-D0D49FE05265}"/>
                    </a:ext>
                  </a:extLst>
                </p:cNvPr>
                <p:cNvPicPr/>
                <p:nvPr/>
              </p:nvPicPr>
              <p:blipFill>
                <a:blip r:embed="rId6"/>
                <a:stretch>
                  <a:fillRect/>
                </a:stretch>
              </p:blipFill>
              <p:spPr>
                <a:xfrm>
                  <a:off x="6164396" y="1720584"/>
                  <a:ext cx="1051054" cy="135151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62386116-32D3-1CD4-744C-9884F342E9CD}"/>
                    </a:ext>
                  </a:extLst>
                </p14:cNvPr>
                <p14:cNvContentPartPr/>
                <p14:nvPr/>
              </p14:nvContentPartPr>
              <p14:xfrm>
                <a:off x="6127844" y="3096057"/>
                <a:ext cx="411480" cy="2073240"/>
              </p14:xfrm>
            </p:contentPart>
          </mc:Choice>
          <mc:Fallback xmlns="">
            <p:pic>
              <p:nvPicPr>
                <p:cNvPr id="18" name="Ink 17">
                  <a:extLst>
                    <a:ext uri="{FF2B5EF4-FFF2-40B4-BE49-F238E27FC236}">
                      <a16:creationId xmlns:a16="http://schemas.microsoft.com/office/drawing/2014/main" id="{62386116-32D3-1CD4-744C-9884F342E9CD}"/>
                    </a:ext>
                  </a:extLst>
                </p:cNvPr>
                <p:cNvPicPr/>
                <p:nvPr/>
              </p:nvPicPr>
              <p:blipFill>
                <a:blip r:embed="rId8"/>
                <a:stretch>
                  <a:fillRect/>
                </a:stretch>
              </p:blipFill>
              <p:spPr>
                <a:xfrm>
                  <a:off x="6115812" y="3084264"/>
                  <a:ext cx="435062" cy="209635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BA9124B9-D09B-3EA8-B1EA-99248D1C6617}"/>
                    </a:ext>
                  </a:extLst>
                </p14:cNvPr>
                <p14:cNvContentPartPr/>
                <p14:nvPr/>
              </p14:nvContentPartPr>
              <p14:xfrm>
                <a:off x="6545084" y="5149497"/>
                <a:ext cx="463320" cy="923400"/>
              </p14:xfrm>
            </p:contentPart>
          </mc:Choice>
          <mc:Fallback xmlns="">
            <p:pic>
              <p:nvPicPr>
                <p:cNvPr id="20" name="Ink 19">
                  <a:extLst>
                    <a:ext uri="{FF2B5EF4-FFF2-40B4-BE49-F238E27FC236}">
                      <a16:creationId xmlns:a16="http://schemas.microsoft.com/office/drawing/2014/main" id="{BA9124B9-D09B-3EA8-B1EA-99248D1C6617}"/>
                    </a:ext>
                  </a:extLst>
                </p:cNvPr>
                <p:cNvPicPr/>
                <p:nvPr/>
              </p:nvPicPr>
              <p:blipFill>
                <a:blip r:embed="rId10"/>
                <a:stretch>
                  <a:fillRect/>
                </a:stretch>
              </p:blipFill>
              <p:spPr>
                <a:xfrm>
                  <a:off x="6533043" y="5137707"/>
                  <a:ext cx="486919" cy="94650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BE09D4A9-96A9-5C31-FA33-C43D3760D4F2}"/>
                    </a:ext>
                  </a:extLst>
                </p14:cNvPr>
                <p14:cNvContentPartPr/>
                <p14:nvPr/>
              </p14:nvContentPartPr>
              <p14:xfrm>
                <a:off x="6167084" y="6015297"/>
                <a:ext cx="530640" cy="2438280"/>
              </p14:xfrm>
            </p:contentPart>
          </mc:Choice>
          <mc:Fallback xmlns="">
            <p:pic>
              <p:nvPicPr>
                <p:cNvPr id="21" name="Ink 20">
                  <a:extLst>
                    <a:ext uri="{FF2B5EF4-FFF2-40B4-BE49-F238E27FC236}">
                      <a16:creationId xmlns:a16="http://schemas.microsoft.com/office/drawing/2014/main" id="{BE09D4A9-96A9-5C31-FA33-C43D3760D4F2}"/>
                    </a:ext>
                  </a:extLst>
                </p:cNvPr>
                <p:cNvPicPr/>
                <p:nvPr/>
              </p:nvPicPr>
              <p:blipFill>
                <a:blip r:embed="rId12"/>
                <a:stretch>
                  <a:fillRect/>
                </a:stretch>
              </p:blipFill>
              <p:spPr>
                <a:xfrm>
                  <a:off x="6155035" y="6003504"/>
                  <a:ext cx="554256" cy="2461394"/>
                </a:xfrm>
                <a:prstGeom prst="rect">
                  <a:avLst/>
                </a:prstGeom>
              </p:spPr>
            </p:pic>
          </mc:Fallback>
        </mc:AlternateContent>
        <p:cxnSp>
          <p:nvCxnSpPr>
            <p:cNvPr id="22" name="Straight Connector 21">
              <a:extLst>
                <a:ext uri="{FF2B5EF4-FFF2-40B4-BE49-F238E27FC236}">
                  <a16:creationId xmlns:a16="http://schemas.microsoft.com/office/drawing/2014/main" id="{366DBAEB-3A55-CE21-3714-0BDD6DFC8B35}"/>
                </a:ext>
              </a:extLst>
            </p:cNvPr>
            <p:cNvCxnSpPr>
              <a:cxnSpLocks/>
            </p:cNvCxnSpPr>
            <p:nvPr/>
          </p:nvCxnSpPr>
          <p:spPr>
            <a:xfrm>
              <a:off x="6127844" y="8493682"/>
              <a:ext cx="4684535" cy="1677013"/>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0476D5-6F12-BF0F-1D12-468B099F918E}"/>
                </a:ext>
              </a:extLst>
            </p:cNvPr>
            <p:cNvCxnSpPr>
              <a:cxnSpLocks/>
            </p:cNvCxnSpPr>
            <p:nvPr/>
          </p:nvCxnSpPr>
          <p:spPr>
            <a:xfrm>
              <a:off x="10812379" y="10162674"/>
              <a:ext cx="2486526" cy="0"/>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gr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675919" y="1828802"/>
            <a:ext cx="5791149" cy="5509200"/>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609630"/>
            <a:r>
              <a:rPr lang="en-US" sz="4800" b="1" kern="0">
                <a:solidFill>
                  <a:srgbClr val="AB0520"/>
                </a:solidFill>
                <a:latin typeface="Calibri"/>
              </a:rPr>
              <a:t>Total land area of Arizona:</a:t>
            </a:r>
            <a:r>
              <a:rPr lang="en-US" sz="4800" b="1" kern="0">
                <a:solidFill>
                  <a:sysClr val="windowText" lastClr="000000"/>
                </a:solidFill>
                <a:latin typeface="Calibri"/>
              </a:rPr>
              <a:t> </a:t>
            </a:r>
          </a:p>
          <a:p>
            <a:pPr marL="1066853" lvl="2" indent="-457223" defTabSz="609630">
              <a:buFont typeface="Arial" panose="020B0604020202020204" pitchFamily="34" charset="0"/>
              <a:buChar char="•"/>
            </a:pPr>
            <a:r>
              <a:rPr lang="en-US" sz="4000" b="1" kern="0">
                <a:solidFill>
                  <a:sysClr val="windowText" lastClr="000000"/>
                </a:solidFill>
                <a:latin typeface="Calibri"/>
              </a:rPr>
              <a:t>113,990 square miles</a:t>
            </a:r>
          </a:p>
          <a:p>
            <a:pPr marL="457223" indent="-457223" defTabSz="609630">
              <a:buFont typeface="Arial" panose="020B0604020202020204" pitchFamily="34" charset="0"/>
              <a:buChar char="•"/>
            </a:pPr>
            <a:endParaRPr lang="en-US" sz="3200" b="1" kern="0">
              <a:solidFill>
                <a:sysClr val="windowText" lastClr="000000"/>
              </a:solidFill>
              <a:latin typeface="Calibri"/>
            </a:endParaRPr>
          </a:p>
          <a:p>
            <a:pPr defTabSz="609630"/>
            <a:r>
              <a:rPr lang="en-US" sz="4800" b="1" kern="0">
                <a:solidFill>
                  <a:srgbClr val="AB0520"/>
                </a:solidFill>
                <a:latin typeface="Calibri"/>
              </a:rPr>
              <a:t>Total water area of Arizona:</a:t>
            </a:r>
          </a:p>
          <a:p>
            <a:pPr marL="1181159" lvl="2" indent="-571529" defTabSz="609630">
              <a:buFont typeface="Arial" panose="020B0604020202020204" pitchFamily="34" charset="0"/>
              <a:buChar char="•"/>
            </a:pPr>
            <a:r>
              <a:rPr lang="en-US" sz="4000" b="1" kern="0">
                <a:solidFill>
                  <a:sysClr val="windowText" lastClr="000000"/>
                </a:solidFill>
                <a:latin typeface="Calibri"/>
              </a:rPr>
              <a:t>0.3%</a:t>
            </a:r>
          </a:p>
          <a:p>
            <a:pPr defTabSz="609630"/>
            <a:endParaRPr lang="en-US" sz="4800" b="1" kern="0">
              <a:solidFill>
                <a:sysClr val="windowText" lastClr="000000"/>
              </a:solidFill>
              <a:latin typeface="Calibri"/>
            </a:endParaRPr>
          </a:p>
        </p:txBody>
      </p:sp>
      <p:sp>
        <p:nvSpPr>
          <p:cNvPr id="29" name="TextBox 28">
            <a:extLst>
              <a:ext uri="{FF2B5EF4-FFF2-40B4-BE49-F238E27FC236}">
                <a16:creationId xmlns:a16="http://schemas.microsoft.com/office/drawing/2014/main" id="{EB914E09-6488-2786-8388-A8B077BBD4E8}"/>
              </a:ext>
            </a:extLst>
          </p:cNvPr>
          <p:cNvSpPr txBox="1"/>
          <p:nvPr/>
        </p:nvSpPr>
        <p:spPr>
          <a:xfrm>
            <a:off x="8180769" y="6469474"/>
            <a:ext cx="3005469" cy="338554"/>
          </a:xfrm>
          <a:prstGeom prst="rect">
            <a:avLst/>
          </a:prstGeom>
          <a:noFill/>
        </p:spPr>
        <p:txBody>
          <a:bodyPr wrap="square" rtlCol="0">
            <a:spAutoFit/>
          </a:bodyPr>
          <a:lstStyle/>
          <a:p>
            <a:pPr defTabSz="609630"/>
            <a:r>
              <a:rPr lang="en-US" sz="1600" b="1">
                <a:solidFill>
                  <a:prstClr val="black"/>
                </a:solidFill>
                <a:latin typeface="Calibri"/>
              </a:rPr>
              <a:t>Aquifers = </a:t>
            </a:r>
          </a:p>
        </p:txBody>
      </p:sp>
      <p:sp>
        <p:nvSpPr>
          <p:cNvPr id="30" name="Rectangle 29">
            <a:extLst>
              <a:ext uri="{FF2B5EF4-FFF2-40B4-BE49-F238E27FC236}">
                <a16:creationId xmlns:a16="http://schemas.microsoft.com/office/drawing/2014/main" id="{8F9E0730-7FEC-64DF-B0CA-B78C7E057432}"/>
              </a:ext>
            </a:extLst>
          </p:cNvPr>
          <p:cNvSpPr/>
          <p:nvPr/>
        </p:nvSpPr>
        <p:spPr>
          <a:xfrm>
            <a:off x="9215704" y="6527911"/>
            <a:ext cx="305772" cy="19090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Tree>
    <p:extLst>
      <p:ext uri="{BB962C8B-B14F-4D97-AF65-F5344CB8AC3E}">
        <p14:creationId xmlns:p14="http://schemas.microsoft.com/office/powerpoint/2010/main" val="222495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Shape 309"/>
        <p:cNvGrpSpPr/>
        <p:nvPr/>
      </p:nvGrpSpPr>
      <p:grpSpPr>
        <a:xfrm>
          <a:off x="0" y="0"/>
          <a:ext cx="0" cy="0"/>
          <a:chOff x="0" y="0"/>
          <a:chExt cx="0" cy="0"/>
        </a:xfrm>
      </p:grpSpPr>
      <p:sp>
        <p:nvSpPr>
          <p:cNvPr id="6" name="Text Box 4">
            <a:extLst>
              <a:ext uri="{FF2B5EF4-FFF2-40B4-BE49-F238E27FC236}">
                <a16:creationId xmlns:a16="http://schemas.microsoft.com/office/drawing/2014/main" id="{87113CAF-E735-B23C-6318-28A9A7AEC1EF}"/>
              </a:ext>
            </a:extLst>
          </p:cNvPr>
          <p:cNvSpPr txBox="1">
            <a:spLocks noChangeArrowheads="1"/>
          </p:cNvSpPr>
          <p:nvPr/>
        </p:nvSpPr>
        <p:spPr bwMode="auto">
          <a:xfrm>
            <a:off x="170121" y="254079"/>
            <a:ext cx="4579089" cy="6114431"/>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 </a:t>
            </a:r>
            <a:r>
              <a:rPr lang="en-US" sz="4800" b="1" kern="0">
                <a:solidFill>
                  <a:sysClr val="windowText" lastClr="000000"/>
                </a:solidFill>
                <a:latin typeface="Calibri"/>
              </a:rPr>
              <a:t> </a:t>
            </a:r>
          </a:p>
          <a:p>
            <a:pPr marL="457223" indent="-457223" defTabSz="609630">
              <a:buFont typeface="Arial" panose="020B0604020202020204" pitchFamily="34" charset="0"/>
              <a:buChar char="•"/>
            </a:pPr>
            <a:r>
              <a:rPr lang="en-US" sz="3200" b="1" kern="0">
                <a:solidFill>
                  <a:sysClr val="windowText" lastClr="000000"/>
                </a:solidFill>
                <a:latin typeface="Calibri"/>
              </a:rPr>
              <a:t>How does water move through our local water cycle?</a:t>
            </a:r>
            <a:endParaRPr lang="en-US" sz="3200" b="1" kern="0">
              <a:solidFill>
                <a:sysClr val="windowText" lastClr="000000"/>
              </a:solidFill>
              <a:latin typeface="Calibri"/>
              <a:ea typeface="Calibri"/>
              <a:cs typeface="Calibri"/>
            </a:endParaRPr>
          </a:p>
          <a:p>
            <a:pPr defTabSz="609630"/>
            <a:endParaRPr lang="en-US" sz="933" b="1" kern="0">
              <a:solidFill>
                <a:sysClr val="windowText" lastClr="000000"/>
              </a:solidFill>
              <a:latin typeface="Calibri"/>
            </a:endParaRPr>
          </a:p>
          <a:p>
            <a:pPr marL="457223" indent="-457223" defTabSz="609630">
              <a:buFont typeface="Arial" panose="020B0604020202020204" pitchFamily="34" charset="0"/>
              <a:buChar char="•"/>
            </a:pPr>
            <a:r>
              <a:rPr lang="en-US" sz="3200" b="1" kern="0">
                <a:solidFill>
                  <a:sysClr val="windowText" lastClr="000000"/>
                </a:solidFill>
                <a:latin typeface="Calibri"/>
              </a:rPr>
              <a:t>Are you a part of our water cycle?</a:t>
            </a:r>
            <a:endParaRPr lang="en-US" sz="3200" b="1" kern="0">
              <a:solidFill>
                <a:sysClr val="windowText" lastClr="000000"/>
              </a:solidFill>
              <a:latin typeface="Calibri"/>
              <a:ea typeface="Calibri"/>
              <a:cs typeface="Calibri"/>
            </a:endParaRPr>
          </a:p>
          <a:p>
            <a:pPr marL="1066853" lvl="2" indent="-457223" defTabSz="609630">
              <a:buFont typeface="Wingdings" panose="05000000000000000000" pitchFamily="2" charset="2"/>
              <a:buChar char="Ø"/>
            </a:pPr>
            <a:r>
              <a:rPr lang="en-US" sz="3200" kern="0">
                <a:solidFill>
                  <a:sysClr val="windowText" lastClr="000000"/>
                </a:solidFill>
                <a:latin typeface="Calibri"/>
              </a:rPr>
              <a:t>Does water move in and out of your body?</a:t>
            </a:r>
            <a:endParaRPr lang="en-US" sz="3200" kern="0">
              <a:solidFill>
                <a:sysClr val="windowText" lastClr="000000"/>
              </a:solidFill>
              <a:latin typeface="Calibri"/>
              <a:ea typeface="Calibri"/>
              <a:cs typeface="Calibri"/>
            </a:endParaRPr>
          </a:p>
          <a:p>
            <a:pPr marL="609630" lvl="2" defTabSz="609630"/>
            <a:endParaRPr lang="en-US" sz="3200" b="1" kern="0">
              <a:solidFill>
                <a:sysClr val="windowText" lastClr="000000"/>
              </a:solidFill>
              <a:latin typeface="Calibri"/>
            </a:endParaRPr>
          </a:p>
        </p:txBody>
      </p:sp>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pic>
        <p:nvPicPr>
          <p:cNvPr id="3074" name="Picture 2" descr="Different scenes with desert forest landscape with animals and plants">
            <a:extLst>
              <a:ext uri="{FF2B5EF4-FFF2-40B4-BE49-F238E27FC236}">
                <a16:creationId xmlns:a16="http://schemas.microsoft.com/office/drawing/2014/main" id="{3BD1B09D-E356-A083-5284-7B91CE87A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43" b="27953"/>
          <a:stretch/>
        </p:blipFill>
        <p:spPr bwMode="auto">
          <a:xfrm>
            <a:off x="5046111" y="1784501"/>
            <a:ext cx="6975768" cy="360450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10;p50">
            <a:extLst>
              <a:ext uri="{FF2B5EF4-FFF2-40B4-BE49-F238E27FC236}">
                <a16:creationId xmlns:a16="http://schemas.microsoft.com/office/drawing/2014/main" id="{7D02B9F8-61D3-4496-FC60-CD2D4A20EF4A}"/>
              </a:ext>
            </a:extLst>
          </p:cNvPr>
          <p:cNvSpPr txBox="1">
            <a:spLocks/>
          </p:cNvSpPr>
          <p:nvPr/>
        </p:nvSpPr>
        <p:spPr>
          <a:xfrm>
            <a:off x="6443656" y="-1024339"/>
            <a:ext cx="5045637" cy="672000"/>
          </a:xfrm>
          <a:prstGeom prst="rect">
            <a:avLst/>
          </a:prstGeom>
          <a:noFill/>
          <a:ln>
            <a:noFill/>
          </a:ln>
        </p:spPr>
        <p:txBody>
          <a:bodyPr spcFirstLastPara="1" wrap="square" lIns="0" tIns="8467" rIns="0" bIns="0" anchor="t" anchorCtr="0">
            <a:noAutofit/>
          </a:bodyPr>
          <a:lstStyle>
            <a:lvl1pPr eaLnBrk="1" hangingPunct="1">
              <a:defRPr>
                <a:latin typeface="+mj-lt"/>
                <a:ea typeface="+mj-ea"/>
                <a:cs typeface="+mj-cs"/>
              </a:defRPr>
            </a:lvl1pPr>
          </a:lstStyle>
          <a:p>
            <a:pPr defTabSz="609630">
              <a:lnSpc>
                <a:spcPct val="75000"/>
              </a:lnSpc>
              <a:buSzPts val="600"/>
            </a:pPr>
            <a:r>
              <a:rPr lang="en-US" sz="4800" b="1" kern="0">
                <a:solidFill>
                  <a:srgbClr val="F79646"/>
                </a:solidFill>
                <a:latin typeface="Calibri"/>
                <a:ea typeface="Calibri"/>
                <a:cs typeface="Calibri"/>
                <a:sym typeface="Calibri"/>
              </a:rPr>
              <a:t>We live in a desert!</a:t>
            </a:r>
          </a:p>
        </p:txBody>
      </p:sp>
    </p:spTree>
    <p:extLst>
      <p:ext uri="{BB962C8B-B14F-4D97-AF65-F5344CB8AC3E}">
        <p14:creationId xmlns:p14="http://schemas.microsoft.com/office/powerpoint/2010/main" val="2469087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3" name="TextBox 2">
            <a:extLst>
              <a:ext uri="{FF2B5EF4-FFF2-40B4-BE49-F238E27FC236}">
                <a16:creationId xmlns:a16="http://schemas.microsoft.com/office/drawing/2014/main" id="{3396F899-92A2-804A-9BEB-F12C969B54DC}"/>
              </a:ext>
            </a:extLst>
          </p:cNvPr>
          <p:cNvSpPr txBox="1"/>
          <p:nvPr/>
        </p:nvSpPr>
        <p:spPr>
          <a:xfrm>
            <a:off x="-327196" y="144328"/>
            <a:ext cx="5547119" cy="1077218"/>
          </a:xfrm>
          <a:prstGeom prst="rect">
            <a:avLst/>
          </a:prstGeom>
          <a:noFill/>
        </p:spPr>
        <p:txBody>
          <a:bodyPr wrap="square" rtlCol="0">
            <a:spAutoFit/>
          </a:bodyPr>
          <a:lstStyle/>
          <a:p>
            <a:pPr algn="ctr" defTabSz="609630"/>
            <a:r>
              <a:rPr lang="en-US" sz="6400" b="1">
                <a:solidFill>
                  <a:srgbClr val="0C234B"/>
                </a:solidFill>
                <a:latin typeface="Calibri"/>
              </a:rPr>
              <a:t>Wrap-Up</a:t>
            </a:r>
          </a:p>
        </p:txBody>
      </p:sp>
      <p:sp>
        <p:nvSpPr>
          <p:cNvPr id="7" name="TextBox 6">
            <a:extLst>
              <a:ext uri="{FF2B5EF4-FFF2-40B4-BE49-F238E27FC236}">
                <a16:creationId xmlns:a16="http://schemas.microsoft.com/office/drawing/2014/main" id="{DB7A9D5B-299B-5B10-EAFC-111197472266}"/>
              </a:ext>
            </a:extLst>
          </p:cNvPr>
          <p:cNvSpPr txBox="1"/>
          <p:nvPr/>
        </p:nvSpPr>
        <p:spPr>
          <a:xfrm>
            <a:off x="8330" y="1190768"/>
            <a:ext cx="4668249" cy="3631763"/>
          </a:xfrm>
          <a:prstGeom prst="rect">
            <a:avLst/>
          </a:prstGeom>
          <a:noFill/>
        </p:spPr>
        <p:txBody>
          <a:bodyPr wrap="square" lIns="60960" tIns="30480" rIns="60960" bIns="30480" anchor="t">
            <a:spAutoFit/>
          </a:bodyPr>
          <a:lstStyle/>
          <a:p>
            <a:pPr marL="457223" indent="-457223" defTabSz="609630">
              <a:buFont typeface="Arial" panose="020B0604020202020204" pitchFamily="34" charset="0"/>
              <a:buChar char="•"/>
            </a:pPr>
            <a:endParaRPr lang="en-US" sz="3200" b="1" kern="0">
              <a:solidFill>
                <a:prstClr val="white"/>
              </a:solidFill>
              <a:latin typeface="Calibri"/>
              <a:ea typeface="Calibri"/>
              <a:cs typeface="Calibri"/>
            </a:endParaRPr>
          </a:p>
          <a:p>
            <a:pPr marL="609630" lvl="2" defTabSz="609630"/>
            <a:r>
              <a:rPr lang="en-US" sz="4000" kern="0">
                <a:solidFill>
                  <a:prstClr val="white"/>
                </a:solidFill>
                <a:latin typeface="Calibri"/>
                <a:ea typeface="Calibri"/>
                <a:cs typeface="Calibri"/>
              </a:rPr>
              <a:t>Is there more water available for living organisms in a desert or in a forest? </a:t>
            </a:r>
            <a:endParaRPr lang="en-US" sz="4000">
              <a:solidFill>
                <a:prstClr val="white"/>
              </a:solidFill>
              <a:latin typeface="Calibri"/>
              <a:ea typeface="Calibri"/>
              <a:cs typeface="Calibri"/>
            </a:endParaRPr>
          </a:p>
        </p:txBody>
      </p:sp>
      <p:sp>
        <p:nvSpPr>
          <p:cNvPr id="8" name="object 7">
            <a:extLst>
              <a:ext uri="{FF2B5EF4-FFF2-40B4-BE49-F238E27FC236}">
                <a16:creationId xmlns:a16="http://schemas.microsoft.com/office/drawing/2014/main" id="{59AD8E52-EEC7-7EB6-AE9E-519A98E3F1B1}"/>
              </a:ext>
            </a:extLst>
          </p:cNvPr>
          <p:cNvSpPr txBox="1">
            <a:spLocks/>
          </p:cNvSpPr>
          <p:nvPr/>
        </p:nvSpPr>
        <p:spPr>
          <a:xfrm>
            <a:off x="7119529" y="119852"/>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a:solidFill>
                  <a:prstClr val="white"/>
                </a:solidFill>
                <a:latin typeface="Calibri"/>
              </a:rPr>
              <a:t>LESSON 1.1</a:t>
            </a:r>
          </a:p>
          <a:p>
            <a:pPr marL="8467" marR="3387" defTabSz="609630">
              <a:lnSpc>
                <a:spcPct val="121900"/>
              </a:lnSpc>
              <a:spcBef>
                <a:spcPts val="63"/>
              </a:spcBef>
            </a:pPr>
            <a:endParaRPr lang="en-US" sz="4000" b="1" kern="0">
              <a:solidFill>
                <a:prstClr val="white"/>
              </a:solidFill>
              <a:latin typeface="Calibri"/>
            </a:endParaRPr>
          </a:p>
        </p:txBody>
      </p:sp>
      <p:pic>
        <p:nvPicPr>
          <p:cNvPr id="6" name="Picture 5" descr="Illustration commissioned by the amazing folks at Greater Flagstaff Forests Partnership to be ...">
            <a:extLst>
              <a:ext uri="{FF2B5EF4-FFF2-40B4-BE49-F238E27FC236}">
                <a16:creationId xmlns:a16="http://schemas.microsoft.com/office/drawing/2014/main" id="{C0E26076-4979-4528-B2C5-F5CBFB12426E}"/>
              </a:ext>
            </a:extLst>
          </p:cNvPr>
          <p:cNvPicPr>
            <a:picLocks noChangeAspect="1"/>
          </p:cNvPicPr>
          <p:nvPr/>
        </p:nvPicPr>
        <p:blipFill>
          <a:blip r:embed="rId3"/>
          <a:stretch>
            <a:fillRect/>
          </a:stretch>
        </p:blipFill>
        <p:spPr>
          <a:xfrm>
            <a:off x="5044190" y="823203"/>
            <a:ext cx="5076668" cy="3437758"/>
          </a:xfrm>
          <a:prstGeom prst="rect">
            <a:avLst/>
          </a:prstGeom>
        </p:spPr>
      </p:pic>
      <p:pic>
        <p:nvPicPr>
          <p:cNvPr id="5" name="Picture 4" descr="Arizona Desert Animals Pictures, Arizona Habitats Mammals Birds Amphibians Reptiles, When ...">
            <a:extLst>
              <a:ext uri="{FF2B5EF4-FFF2-40B4-BE49-F238E27FC236}">
                <a16:creationId xmlns:a16="http://schemas.microsoft.com/office/drawing/2014/main" id="{B793ACEC-CA44-1BD1-2D33-DB4A8B8CC6D8}"/>
              </a:ext>
            </a:extLst>
          </p:cNvPr>
          <p:cNvPicPr>
            <a:picLocks noChangeAspect="1"/>
          </p:cNvPicPr>
          <p:nvPr/>
        </p:nvPicPr>
        <p:blipFill>
          <a:blip r:embed="rId4"/>
          <a:stretch>
            <a:fillRect/>
          </a:stretch>
        </p:blipFill>
        <p:spPr>
          <a:xfrm>
            <a:off x="7247461" y="3189690"/>
            <a:ext cx="4948687" cy="3555846"/>
          </a:xfrm>
          <a:prstGeom prst="rect">
            <a:avLst/>
          </a:prstGeom>
        </p:spPr>
      </p:pic>
    </p:spTree>
    <p:extLst>
      <p:ext uri="{BB962C8B-B14F-4D97-AF65-F5344CB8AC3E}">
        <p14:creationId xmlns:p14="http://schemas.microsoft.com/office/powerpoint/2010/main" val="55185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576646" y="1696374"/>
            <a:ext cx="10726821" cy="781169"/>
          </a:xfrm>
          <a:prstGeom prst="rect">
            <a:avLst/>
          </a:prstGeom>
        </p:spPr>
        <p:txBody>
          <a:bodyPr>
            <a:noAutofit/>
          </a:bodyPr>
          <a:lstStyle>
            <a:lvl1pPr eaLnBrk="1" hangingPunct="1">
              <a:defRPr>
                <a:latin typeface="+mj-lt"/>
                <a:ea typeface="+mj-ea"/>
                <a:cs typeface="+mj-cs"/>
              </a:defRPr>
            </a:lvl1pPr>
          </a:lstStyle>
          <a:p>
            <a:pPr algn="ctr" defTabSz="609630"/>
            <a:r>
              <a:rPr lang="en-US" sz="5334" b="1" i="1" kern="0">
                <a:solidFill>
                  <a:srgbClr val="002776"/>
                </a:solidFill>
                <a:latin typeface="Calibri" panose="020F0502020204030204" pitchFamily="34" charset="0"/>
                <a:ea typeface="Calibri" panose="020F0502020204030204" pitchFamily="34" charset="0"/>
                <a:cs typeface="Calibri" panose="020F0502020204030204" pitchFamily="34" charset="0"/>
              </a:rPr>
              <a:t>Molecules in Motion</a:t>
            </a:r>
          </a:p>
          <a:p>
            <a:pPr algn="ctr" defTabSz="609630"/>
            <a:br>
              <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732590" y="3057019"/>
            <a:ext cx="10726821" cy="2113335"/>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a:t>
            </a:r>
          </a:p>
          <a:p>
            <a:pPr algn="ctr" defTabSz="609630"/>
            <a:r>
              <a:rPr lang="en-US" sz="1333" b="1" kern="0">
                <a:solidFill>
                  <a:srgbClr val="AB0520"/>
                </a:solidFill>
                <a:latin typeface="Calibri"/>
              </a:rPr>
              <a:t> </a:t>
            </a:r>
            <a:r>
              <a:rPr lang="en-US" sz="1333" b="1" kern="0">
                <a:solidFill>
                  <a:sysClr val="windowText" lastClr="000000"/>
                </a:solidFill>
                <a:latin typeface="Calibri"/>
              </a:rPr>
              <a:t> </a:t>
            </a:r>
            <a:endParaRPr lang="en-US" sz="1333" b="1" kern="0">
              <a:solidFill>
                <a:sysClr val="windowText" lastClr="000000"/>
              </a:solidFill>
              <a:latin typeface="Calibri"/>
              <a:ea typeface="Calibri"/>
              <a:cs typeface="Calibri"/>
            </a:endParaRPr>
          </a:p>
          <a:p>
            <a:pPr marL="758651" lvl="3" indent="-571529" defTabSz="609630">
              <a:buFont typeface="Arial" panose="020B0604020202020204" pitchFamily="34" charset="0"/>
              <a:buChar char="•"/>
            </a:pPr>
            <a:r>
              <a:rPr lang="en-US" sz="3600" kern="0">
                <a:solidFill>
                  <a:srgbClr val="002776"/>
                </a:solidFill>
                <a:latin typeface="Calibri"/>
              </a:rPr>
              <a:t>What are the relationships between matter and energy in the movement of water in the water cycle?</a:t>
            </a:r>
            <a:endParaRPr lang="en-US" sz="3600" kern="0">
              <a:solidFill>
                <a:srgbClr val="002776"/>
              </a:solidFill>
              <a:latin typeface="Calibri"/>
              <a:ea typeface="Calibri"/>
              <a:cs typeface="Calibri"/>
            </a:endParaRPr>
          </a:p>
        </p:txBody>
      </p:sp>
      <p:sp>
        <p:nvSpPr>
          <p:cNvPr id="5" name="object 7">
            <a:extLst>
              <a:ext uri="{FF2B5EF4-FFF2-40B4-BE49-F238E27FC236}">
                <a16:creationId xmlns:a16="http://schemas.microsoft.com/office/drawing/2014/main" id="{68531733-35A2-4086-CD40-3B06F90158D2}"/>
              </a:ext>
            </a:extLst>
          </p:cNvPr>
          <p:cNvSpPr txBox="1">
            <a:spLocks/>
          </p:cNvSpPr>
          <p:nvPr/>
        </p:nvSpPr>
        <p:spPr>
          <a:xfrm>
            <a:off x="576645" y="18903"/>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 CYCLE: </a:t>
            </a:r>
            <a:r>
              <a:rPr lang="en-US" sz="4000" b="1">
                <a:solidFill>
                  <a:srgbClr val="002776"/>
                </a:solidFill>
                <a:latin typeface="Calibri"/>
              </a:rPr>
              <a:t>LESSON 1.2</a:t>
            </a:r>
          </a:p>
          <a:p>
            <a:pPr marL="8467" marR="3387" defTabSz="609630">
              <a:lnSpc>
                <a:spcPct val="121900"/>
              </a:lnSpc>
              <a:spcBef>
                <a:spcPts val="63"/>
              </a:spcBef>
            </a:pPr>
            <a:endParaRPr lang="en-US" sz="4000" b="1" kern="0">
              <a:solidFill>
                <a:srgbClr val="AB0520"/>
              </a:solidFill>
              <a:latin typeface="Calibri"/>
            </a:endParaRPr>
          </a:p>
        </p:txBody>
      </p:sp>
      <p:cxnSp>
        <p:nvCxnSpPr>
          <p:cNvPr id="6" name="Straight Connector 5">
            <a:extLst>
              <a:ext uri="{FF2B5EF4-FFF2-40B4-BE49-F238E27FC236}">
                <a16:creationId xmlns:a16="http://schemas.microsoft.com/office/drawing/2014/main" id="{4894DF8D-8F11-4CB9-BDD0-DE7FC8393FEB}"/>
              </a:ext>
            </a:extLst>
          </p:cNvPr>
          <p:cNvCxnSpPr>
            <a:cxnSpLocks/>
          </p:cNvCxnSpPr>
          <p:nvPr/>
        </p:nvCxnSpPr>
        <p:spPr>
          <a:xfrm>
            <a:off x="576645" y="744915"/>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092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973884" y="716460"/>
            <a:ext cx="9741493" cy="1879600"/>
          </a:xfrm>
          <a:prstGeom prst="rect">
            <a:avLst/>
          </a:prstGeom>
        </p:spPr>
        <p:txBody>
          <a:bodyPr vert="horz" wrap="square" lIns="0" tIns="100753" rIns="0" bIns="0" rtlCol="0">
            <a:noAutofit/>
          </a:bodyPr>
          <a:lstStyle/>
          <a:p>
            <a:pPr marL="8467" marR="3387">
              <a:lnSpc>
                <a:spcPts val="6940"/>
              </a:lnSpc>
              <a:spcBef>
                <a:spcPts val="793"/>
              </a:spcBef>
            </a:pPr>
            <a:r>
              <a:rPr lang="en-US" sz="5867" b="1">
                <a:solidFill>
                  <a:srgbClr val="0C234B"/>
                </a:solidFill>
                <a:latin typeface="Times New Roman" panose="02020603050405020304" pitchFamily="18" charset="0"/>
                <a:cs typeface="Times New Roman" panose="02020603050405020304" pitchFamily="18" charset="0"/>
              </a:rPr>
              <a:t>Student Pre and Post Survey</a:t>
            </a:r>
            <a:endParaRPr sz="5867">
              <a:solidFill>
                <a:srgbClr val="0C234B"/>
              </a:solidFill>
              <a:latin typeface="Times New Roman" panose="02020603050405020304" pitchFamily="18" charset="0"/>
              <a:cs typeface="Times New Roman" panose="02020603050405020304" pitchFamily="18" charset="0"/>
            </a:endParaRPr>
          </a:p>
        </p:txBody>
      </p:sp>
      <p:sp>
        <p:nvSpPr>
          <p:cNvPr id="11" name="object 11"/>
          <p:cNvSpPr txBox="1"/>
          <p:nvPr/>
        </p:nvSpPr>
        <p:spPr>
          <a:xfrm>
            <a:off x="769138" y="805620"/>
            <a:ext cx="184573" cy="316326"/>
          </a:xfrm>
          <a:prstGeom prst="rect">
            <a:avLst/>
          </a:prstGeom>
        </p:spPr>
        <p:txBody>
          <a:bodyPr vert="horz" wrap="square" lIns="0" tIns="8467" rIns="0" bIns="0" rtlCol="0">
            <a:spAutoFit/>
          </a:bodyPr>
          <a:lstStyle/>
          <a:p>
            <a:pPr marL="8467" defTabSz="609630">
              <a:spcBef>
                <a:spcPts val="67"/>
              </a:spcBef>
            </a:pPr>
            <a:r>
              <a:rPr sz="2000" b="1" spc="-127">
                <a:solidFill>
                  <a:srgbClr val="FAFAFA"/>
                </a:solidFill>
                <a:latin typeface="Times New Roman"/>
                <a:cs typeface="Times New Roman"/>
              </a:rPr>
              <a:t>V</a:t>
            </a:r>
            <a:endParaRPr sz="2000">
              <a:solidFill>
                <a:prstClr val="black"/>
              </a:solidFill>
              <a:latin typeface="Times New Roman"/>
              <a:cs typeface="Times New Roman"/>
            </a:endParaRPr>
          </a:p>
        </p:txBody>
      </p:sp>
      <p:sp>
        <p:nvSpPr>
          <p:cNvPr id="31" name="object 23">
            <a:extLst>
              <a:ext uri="{FF2B5EF4-FFF2-40B4-BE49-F238E27FC236}">
                <a16:creationId xmlns:a16="http://schemas.microsoft.com/office/drawing/2014/main" id="{32243BD0-45C9-3C47-95B5-D258B4506F83}"/>
              </a:ext>
            </a:extLst>
          </p:cNvPr>
          <p:cNvSpPr txBox="1"/>
          <p:nvPr/>
        </p:nvSpPr>
        <p:spPr>
          <a:xfrm>
            <a:off x="7257574" y="3835496"/>
            <a:ext cx="1731010" cy="270933"/>
          </a:xfrm>
          <a:prstGeom prst="rect">
            <a:avLst/>
          </a:prstGeom>
        </p:spPr>
        <p:txBody>
          <a:bodyPr vert="horz" wrap="square" lIns="0" tIns="8467" rIns="0" bIns="0" rtlCol="0">
            <a:noAutofit/>
          </a:bodyPr>
          <a:lstStyle/>
          <a:p>
            <a:pPr marL="8467" defTabSz="609630">
              <a:spcBef>
                <a:spcPts val="67"/>
              </a:spcBef>
            </a:pPr>
            <a:r>
              <a:rPr lang="en-US" sz="2667" b="1">
                <a:solidFill>
                  <a:srgbClr val="0C234A"/>
                </a:solidFill>
                <a:latin typeface="Calibri" panose="020F0502020204030204" pitchFamily="34" charset="0"/>
                <a:cs typeface="Calibri" panose="020F0502020204030204" pitchFamily="34" charset="0"/>
              </a:rPr>
              <a:t>AFTER</a:t>
            </a:r>
            <a:endParaRPr lang="en-US" sz="2667" b="1">
              <a:solidFill>
                <a:prstClr val="black"/>
              </a:solidFill>
              <a:latin typeface="Calibri" panose="020F0502020204030204" pitchFamily="34" charset="0"/>
              <a:cs typeface="Calibri" panose="020F0502020204030204" pitchFamily="34" charset="0"/>
            </a:endParaRPr>
          </a:p>
        </p:txBody>
      </p:sp>
      <p:sp>
        <p:nvSpPr>
          <p:cNvPr id="32" name="object 12">
            <a:extLst>
              <a:ext uri="{FF2B5EF4-FFF2-40B4-BE49-F238E27FC236}">
                <a16:creationId xmlns:a16="http://schemas.microsoft.com/office/drawing/2014/main" id="{AE89983B-AF64-8D43-9389-C72D34E54274}"/>
              </a:ext>
            </a:extLst>
          </p:cNvPr>
          <p:cNvSpPr txBox="1"/>
          <p:nvPr/>
        </p:nvSpPr>
        <p:spPr>
          <a:xfrm>
            <a:off x="7257574" y="4305242"/>
            <a:ext cx="3645493" cy="1516227"/>
          </a:xfrm>
          <a:prstGeom prst="rect">
            <a:avLst/>
          </a:prstGeom>
        </p:spPr>
        <p:txBody>
          <a:bodyPr vert="horz" wrap="square" lIns="0" tIns="38523" rIns="0" bIns="0" rtlCol="0" anchor="t">
            <a:noAutofit/>
          </a:bodyPr>
          <a:lstStyle/>
          <a:p>
            <a:pPr defTabSz="609630"/>
            <a:r>
              <a:rPr lang="en-US" sz="2133" b="1">
                <a:solidFill>
                  <a:srgbClr val="0C234B"/>
                </a:solidFill>
                <a:latin typeface="Calibri"/>
              </a:rPr>
              <a:t>Please administer the "post-water festival" survey after completing the unit, ideally no more than four weeks after the water festival event. </a:t>
            </a:r>
            <a:endParaRPr lang="en-US" sz="2133">
              <a:solidFill>
                <a:srgbClr val="000000"/>
              </a:solidFill>
              <a:latin typeface="Calibri"/>
            </a:endParaRPr>
          </a:p>
          <a:p>
            <a:pPr defTabSz="609630"/>
            <a:endParaRPr lang="en-US" sz="2133" b="1">
              <a:solidFill>
                <a:srgbClr val="0C234B"/>
              </a:solidFill>
              <a:latin typeface="Calibri"/>
              <a:ea typeface="Calibri"/>
              <a:cs typeface="Calibri"/>
            </a:endParaRPr>
          </a:p>
        </p:txBody>
      </p:sp>
      <p:sp>
        <p:nvSpPr>
          <p:cNvPr id="33" name="object 23">
            <a:extLst>
              <a:ext uri="{FF2B5EF4-FFF2-40B4-BE49-F238E27FC236}">
                <a16:creationId xmlns:a16="http://schemas.microsoft.com/office/drawing/2014/main" id="{0F6488B8-DEB9-104D-A84E-0EBDB88EB587}"/>
              </a:ext>
            </a:extLst>
          </p:cNvPr>
          <p:cNvSpPr txBox="1"/>
          <p:nvPr/>
        </p:nvSpPr>
        <p:spPr>
          <a:xfrm>
            <a:off x="2423071" y="3835496"/>
            <a:ext cx="1731010" cy="270933"/>
          </a:xfrm>
          <a:prstGeom prst="rect">
            <a:avLst/>
          </a:prstGeom>
        </p:spPr>
        <p:txBody>
          <a:bodyPr vert="horz" wrap="square" lIns="0" tIns="8467" rIns="0" bIns="0" rtlCol="0">
            <a:noAutofit/>
          </a:bodyPr>
          <a:lstStyle/>
          <a:p>
            <a:pPr marL="8467" defTabSz="609630">
              <a:spcBef>
                <a:spcPts val="67"/>
              </a:spcBef>
            </a:pPr>
            <a:r>
              <a:rPr lang="en-US" sz="2667" b="1">
                <a:solidFill>
                  <a:srgbClr val="0C234A"/>
                </a:solidFill>
                <a:latin typeface="Calibri" panose="020F0502020204030204" pitchFamily="34" charset="0"/>
                <a:cs typeface="Calibri" panose="020F0502020204030204" pitchFamily="34" charset="0"/>
              </a:rPr>
              <a:t>BEFORE</a:t>
            </a:r>
            <a:endParaRPr lang="en-US" sz="2667" b="1">
              <a:solidFill>
                <a:prstClr val="black"/>
              </a:solidFill>
              <a:latin typeface="Calibri" panose="020F0502020204030204" pitchFamily="34" charset="0"/>
              <a:cs typeface="Calibri" panose="020F0502020204030204" pitchFamily="34" charset="0"/>
            </a:endParaRPr>
          </a:p>
        </p:txBody>
      </p:sp>
      <p:sp>
        <p:nvSpPr>
          <p:cNvPr id="34" name="object 12">
            <a:extLst>
              <a:ext uri="{FF2B5EF4-FFF2-40B4-BE49-F238E27FC236}">
                <a16:creationId xmlns:a16="http://schemas.microsoft.com/office/drawing/2014/main" id="{096554E7-615A-6740-8641-0045BB6FBC47}"/>
              </a:ext>
            </a:extLst>
          </p:cNvPr>
          <p:cNvSpPr txBox="1"/>
          <p:nvPr/>
        </p:nvSpPr>
        <p:spPr>
          <a:xfrm>
            <a:off x="2424822" y="4305242"/>
            <a:ext cx="3987964" cy="1516227"/>
          </a:xfrm>
          <a:prstGeom prst="rect">
            <a:avLst/>
          </a:prstGeom>
        </p:spPr>
        <p:txBody>
          <a:bodyPr vert="horz" wrap="square" lIns="0" tIns="38523" rIns="0" bIns="0" rtlCol="0" anchor="t">
            <a:noAutofit/>
          </a:bodyPr>
          <a:lstStyle/>
          <a:p>
            <a:pPr defTabSz="609630"/>
            <a:r>
              <a:rPr lang="en-US" sz="2133" b="1">
                <a:solidFill>
                  <a:srgbClr val="0C234B"/>
                </a:solidFill>
                <a:latin typeface="Calibri"/>
              </a:rPr>
              <a:t>Please administer the "pre-water festival" survey before students start any of the lessons. </a:t>
            </a:r>
            <a:r>
              <a:rPr lang="en-US" sz="2133" b="1" u="sng">
                <a:solidFill>
                  <a:srgbClr val="0C234B"/>
                </a:solidFill>
                <a:latin typeface="Calibri"/>
              </a:rPr>
              <a:t>This is not a test</a:t>
            </a:r>
            <a:r>
              <a:rPr lang="en-US" sz="2133" b="1">
                <a:solidFill>
                  <a:srgbClr val="0C234B"/>
                </a:solidFill>
                <a:latin typeface="Calibri"/>
              </a:rPr>
              <a:t>. Please feel free to facilitate reading the questions as a class. </a:t>
            </a:r>
            <a:endParaRPr lang="en-US" sz="2133">
              <a:solidFill>
                <a:srgbClr val="000000"/>
              </a:solidFill>
              <a:latin typeface="Calibri"/>
            </a:endParaRPr>
          </a:p>
          <a:p>
            <a:pPr defTabSz="609630"/>
            <a:endParaRPr lang="en-US" sz="2133" b="1">
              <a:solidFill>
                <a:srgbClr val="0C234B"/>
              </a:solidFill>
              <a:latin typeface="Calibri"/>
              <a:ea typeface="Calibri"/>
              <a:cs typeface="Calibri"/>
            </a:endParaRPr>
          </a:p>
        </p:txBody>
      </p:sp>
      <p:sp>
        <p:nvSpPr>
          <p:cNvPr id="3" name="Text Box 4">
            <a:extLst>
              <a:ext uri="{FF2B5EF4-FFF2-40B4-BE49-F238E27FC236}">
                <a16:creationId xmlns:a16="http://schemas.microsoft.com/office/drawing/2014/main" id="{75D16CCF-B206-86DA-FEE0-2C050B2038DA}"/>
              </a:ext>
            </a:extLst>
          </p:cNvPr>
          <p:cNvSpPr txBox="1">
            <a:spLocks noChangeArrowheads="1"/>
          </p:cNvSpPr>
          <p:nvPr/>
        </p:nvSpPr>
        <p:spPr bwMode="auto">
          <a:xfrm>
            <a:off x="1882272" y="1738093"/>
            <a:ext cx="9924715" cy="1908215"/>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000" kern="0">
                <a:solidFill>
                  <a:srgbClr val="AB0520"/>
                </a:solidFill>
                <a:latin typeface="Calibri"/>
                <a:ea typeface="Calibri"/>
                <a:cs typeface="Calibri"/>
                <a:hlinkClick r:id="rId2">
                  <a:extLst>
                    <a:ext uri="{A12FA001-AC4F-418D-AE19-62706E023703}">
                      <ahyp:hlinkClr xmlns:ahyp="http://schemas.microsoft.com/office/drawing/2018/hyperlinkcolor" val="tx"/>
                    </a:ext>
                  </a:extLst>
                </a:hlinkClick>
              </a:rPr>
              <a:t>https://projectwet.arizona.edu/</a:t>
            </a:r>
            <a:endParaRPr lang="en-US" sz="4000" kern="0">
              <a:solidFill>
                <a:sysClr val="windowText" lastClr="000000"/>
              </a:solidFill>
              <a:latin typeface="Calibri"/>
              <a:ea typeface="Calibri"/>
              <a:cs typeface="Calibri"/>
            </a:endParaRPr>
          </a:p>
          <a:p>
            <a:pPr algn="ctr" defTabSz="609630"/>
            <a:r>
              <a:rPr lang="en-US" sz="4000" kern="0">
                <a:solidFill>
                  <a:srgbClr val="AB0520"/>
                </a:solidFill>
                <a:latin typeface="Calibri"/>
                <a:ea typeface="Calibri"/>
                <a:cs typeface="Calibri"/>
                <a:hlinkClick r:id="rId2">
                  <a:extLst>
                    <a:ext uri="{A12FA001-AC4F-418D-AE19-62706E023703}">
                      <ahyp:hlinkClr xmlns:ahyp="http://schemas.microsoft.com/office/drawing/2018/hyperlinkcolor" val="tx"/>
                    </a:ext>
                  </a:extLst>
                </a:hlinkClick>
              </a:rPr>
              <a:t>arizona-water-festival/</a:t>
            </a:r>
            <a:endParaRPr lang="en-US" sz="4000" kern="0">
              <a:solidFill>
                <a:sysClr val="windowText" lastClr="000000"/>
              </a:solidFill>
              <a:latin typeface="Calibri"/>
              <a:ea typeface="Calibri"/>
              <a:cs typeface="Calibri"/>
            </a:endParaRPr>
          </a:p>
          <a:p>
            <a:pPr algn="ctr" defTabSz="609630"/>
            <a:r>
              <a:rPr lang="en-US" sz="4000" kern="0">
                <a:solidFill>
                  <a:srgbClr val="AB0520"/>
                </a:solidFill>
                <a:latin typeface="Calibri"/>
                <a:ea typeface="Calibri"/>
                <a:cs typeface="Calibri"/>
                <a:hlinkClick r:id="rId2">
                  <a:extLst>
                    <a:ext uri="{A12FA001-AC4F-418D-AE19-62706E023703}">
                      <ahyp:hlinkClr xmlns:ahyp="http://schemas.microsoft.com/office/drawing/2018/hyperlinkcolor" val="tx"/>
                    </a:ext>
                  </a:extLst>
                </a:hlinkClick>
              </a:rPr>
              <a:t>teacher-resources/student-survey</a:t>
            </a:r>
            <a:endParaRPr lang="en-US" sz="1200">
              <a:solidFill>
                <a:srgbClr val="AB0520"/>
              </a:solidFill>
              <a:latin typeface="Calibri"/>
              <a:ea typeface="Calibri"/>
              <a:cs typeface="Calibri"/>
              <a:hlinkClick r:id="rId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936810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2390612" y="872395"/>
            <a:ext cx="4318000" cy="830997"/>
          </a:xfrm>
          <a:prstGeom prst="rect">
            <a:avLst/>
          </a:prstGeom>
          <a:noFill/>
        </p:spPr>
        <p:txBody>
          <a:bodyPr wrap="square" rtlCol="0">
            <a:spAutoFit/>
          </a:bodyPr>
          <a:lstStyle/>
          <a:p>
            <a:pPr defTabSz="609630"/>
            <a:r>
              <a:rPr lang="en-US" sz="4800" b="1">
                <a:solidFill>
                  <a:prstClr val="white"/>
                </a:solidFill>
                <a:latin typeface="Calibri"/>
              </a:rPr>
              <a:t>Demonstration</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9ED549-30D9-EA4A-98B2-082DEF7BF9DE}"/>
              </a:ext>
            </a:extLst>
          </p:cNvPr>
          <p:cNvSpPr txBox="1"/>
          <p:nvPr/>
        </p:nvSpPr>
        <p:spPr>
          <a:xfrm>
            <a:off x="9337320" y="1702383"/>
            <a:ext cx="2609516" cy="4154984"/>
          </a:xfrm>
          <a:prstGeom prst="rect">
            <a:avLst/>
          </a:prstGeom>
          <a:noFill/>
        </p:spPr>
        <p:txBody>
          <a:bodyPr wrap="square" rtlCol="0">
            <a:spAutoFit/>
          </a:bodyPr>
          <a:lstStyle/>
          <a:p>
            <a:pPr defTabSz="609630"/>
            <a:r>
              <a:rPr lang="en-US" sz="2400" b="1">
                <a:solidFill>
                  <a:prstClr val="white"/>
                </a:solidFill>
                <a:latin typeface="Calibri"/>
              </a:rPr>
              <a:t>Students will observe the motion of water molecules using food coloring so that those motions are visible and will brainstorm driving questions to explore what is happening.</a:t>
            </a:r>
          </a:p>
        </p:txBody>
      </p:sp>
      <p:pic>
        <p:nvPicPr>
          <p:cNvPr id="11" name="Picture 10" descr="A logo for a company&#10;&#10;Description automatically generated">
            <a:extLst>
              <a:ext uri="{FF2B5EF4-FFF2-40B4-BE49-F238E27FC236}">
                <a16:creationId xmlns:a16="http://schemas.microsoft.com/office/drawing/2014/main" id="{51F5F2C9-1E2F-DFD9-554D-3CBD05675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4092" y="32796"/>
            <a:ext cx="1611017" cy="953185"/>
          </a:xfrm>
          <a:prstGeom prst="rect">
            <a:avLst/>
          </a:prstGeom>
        </p:spPr>
      </p:pic>
      <p:pic>
        <p:nvPicPr>
          <p:cNvPr id="5" name="Online Media 4" title="Molecules in Motion Demo and Experiment">
            <a:hlinkClick r:id="" action="ppaction://media"/>
            <a:extLst>
              <a:ext uri="{FF2B5EF4-FFF2-40B4-BE49-F238E27FC236}">
                <a16:creationId xmlns:a16="http://schemas.microsoft.com/office/drawing/2014/main" id="{4B63DCC6-9A99-3920-FA26-F8C13AD71356}"/>
              </a:ext>
            </a:extLst>
          </p:cNvPr>
          <p:cNvPicPr>
            <a:picLocks noRot="1" noChangeAspect="1"/>
          </p:cNvPicPr>
          <p:nvPr>
            <a:videoFile r:link="rId1"/>
          </p:nvPr>
        </p:nvPicPr>
        <p:blipFill>
          <a:blip r:embed="rId5"/>
          <a:stretch>
            <a:fillRect/>
          </a:stretch>
        </p:blipFill>
        <p:spPr>
          <a:xfrm>
            <a:off x="146520" y="1653600"/>
            <a:ext cx="8806184" cy="4975494"/>
          </a:xfrm>
          <a:prstGeom prst="rect">
            <a:avLst/>
          </a:prstGeom>
        </p:spPr>
      </p:pic>
    </p:spTree>
    <p:extLst>
      <p:ext uri="{BB962C8B-B14F-4D97-AF65-F5344CB8AC3E}">
        <p14:creationId xmlns:p14="http://schemas.microsoft.com/office/powerpoint/2010/main" val="32806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with low confidence">
            <a:extLst>
              <a:ext uri="{FF2B5EF4-FFF2-40B4-BE49-F238E27FC236}">
                <a16:creationId xmlns:a16="http://schemas.microsoft.com/office/drawing/2014/main" id="{531BF46E-BC7A-129B-051B-5D258F0254F7}"/>
              </a:ext>
            </a:extLst>
          </p:cNvPr>
          <p:cNvPicPr>
            <a:picLocks noChangeAspect="1"/>
          </p:cNvPicPr>
          <p:nvPr/>
        </p:nvPicPr>
        <p:blipFill>
          <a:blip r:embed="rId3"/>
          <a:srcRect l="1321" t="5031" r="1200" b="4403"/>
          <a:stretch>
            <a:fillRect/>
          </a:stretch>
        </p:blipFill>
        <p:spPr>
          <a:xfrm>
            <a:off x="2500423" y="1952851"/>
            <a:ext cx="7195020" cy="1276768"/>
          </a:xfrm>
          <a:prstGeom prst="rect">
            <a:avLst/>
          </a:prstGeom>
        </p:spPr>
      </p:pic>
      <p:sp>
        <p:nvSpPr>
          <p:cNvPr id="5" name="Title 1">
            <a:extLst>
              <a:ext uri="{FF2B5EF4-FFF2-40B4-BE49-F238E27FC236}">
                <a16:creationId xmlns:a16="http://schemas.microsoft.com/office/drawing/2014/main" id="{B8DEB2B3-1686-D300-FF4D-0CDA2FF366ED}"/>
              </a:ext>
            </a:extLst>
          </p:cNvPr>
          <p:cNvSpPr txBox="1">
            <a:spLocks/>
          </p:cNvSpPr>
          <p:nvPr/>
        </p:nvSpPr>
        <p:spPr>
          <a:xfrm>
            <a:off x="2438400" y="1119967"/>
            <a:ext cx="7315200" cy="762000"/>
          </a:xfrm>
          <a:prstGeom prst="rect">
            <a:avLst/>
          </a:prstGeom>
        </p:spPr>
        <p:txBody>
          <a:bodyPr/>
          <a:lstStyle>
            <a:lvl1pPr eaLnBrk="1" hangingPunct="1">
              <a:defRPr>
                <a:latin typeface="+mj-lt"/>
                <a:ea typeface="+mj-ea"/>
                <a:cs typeface="+mj-cs"/>
              </a:defRPr>
            </a:lvl1pPr>
          </a:lstStyle>
          <a:p>
            <a:pPr algn="ctr" defTabSz="609630"/>
            <a:r>
              <a:rPr lang="en-US" sz="4000" b="1" kern="0">
                <a:solidFill>
                  <a:srgbClr val="0C234B"/>
                </a:solidFill>
                <a:latin typeface="Calibri"/>
              </a:rPr>
              <a:t>Create a See-Think-Wonder Chart</a:t>
            </a:r>
          </a:p>
        </p:txBody>
      </p:sp>
      <p:sp>
        <p:nvSpPr>
          <p:cNvPr id="6" name="Text Placeholder 2">
            <a:extLst>
              <a:ext uri="{FF2B5EF4-FFF2-40B4-BE49-F238E27FC236}">
                <a16:creationId xmlns:a16="http://schemas.microsoft.com/office/drawing/2014/main" id="{1FBDCEDB-0CAE-F9BE-DDF4-FB8A64BD28FA}"/>
              </a:ext>
            </a:extLst>
          </p:cNvPr>
          <p:cNvSpPr txBox="1">
            <a:spLocks/>
          </p:cNvSpPr>
          <p:nvPr/>
        </p:nvSpPr>
        <p:spPr>
          <a:xfrm>
            <a:off x="798436" y="3566281"/>
            <a:ext cx="10595127" cy="2336800"/>
          </a:xfrm>
          <a:prstGeom prst="rect">
            <a:avLst/>
          </a:prstGeo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23" indent="-457223" defTabSz="609630">
              <a:buFont typeface="Wingdings" panose="05000000000000000000" pitchFamily="2" charset="2"/>
              <a:buChar char="Ø"/>
            </a:pPr>
            <a:r>
              <a:rPr lang="en-US" sz="3200" b="1" kern="0">
                <a:solidFill>
                  <a:srgbClr val="0C234B"/>
                </a:solidFill>
                <a:latin typeface="Calibri"/>
              </a:rPr>
              <a:t>What did you see/observe in the left jar and the right jar when food coloring was added? </a:t>
            </a:r>
          </a:p>
          <a:p>
            <a:pPr defTabSz="609630"/>
            <a:endParaRPr lang="en-US" sz="3200" b="1" kern="0">
              <a:solidFill>
                <a:srgbClr val="0C234B"/>
              </a:solidFill>
              <a:latin typeface="Calibri"/>
            </a:endParaRPr>
          </a:p>
          <a:p>
            <a:pPr marL="457223" indent="-457223" defTabSz="609630">
              <a:buFont typeface="Wingdings" panose="05000000000000000000" pitchFamily="2" charset="2"/>
              <a:buChar char="Ø"/>
            </a:pPr>
            <a:r>
              <a:rPr lang="en-US" sz="3200" b="1" kern="0">
                <a:solidFill>
                  <a:srgbClr val="0C234B"/>
                </a:solidFill>
                <a:latin typeface="Calibri"/>
              </a:rPr>
              <a:t>What ideas do you have about why the dye may have behaved the way it did in each jar?</a:t>
            </a:r>
          </a:p>
        </p:txBody>
      </p:sp>
    </p:spTree>
    <p:extLst>
      <p:ext uri="{BB962C8B-B14F-4D97-AF65-F5344CB8AC3E}">
        <p14:creationId xmlns:p14="http://schemas.microsoft.com/office/powerpoint/2010/main" val="1671311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322645"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8" name="Online Media 7" title="Molecules in Motion Demo and Experiment">
            <a:hlinkClick r:id="" action="ppaction://media"/>
            <a:extLst>
              <a:ext uri="{FF2B5EF4-FFF2-40B4-BE49-F238E27FC236}">
                <a16:creationId xmlns:a16="http://schemas.microsoft.com/office/drawing/2014/main" id="{D387F229-ED8A-6B4B-5F0B-FB0C311A7AE8}"/>
              </a:ext>
            </a:extLst>
          </p:cNvPr>
          <p:cNvPicPr>
            <a:picLocks noRot="1" noChangeAspect="1"/>
          </p:cNvPicPr>
          <p:nvPr>
            <a:videoFile r:link="rId1"/>
          </p:nvPr>
        </p:nvPicPr>
        <p:blipFill>
          <a:blip r:embed="rId4"/>
          <a:stretch>
            <a:fillRect/>
          </a:stretch>
        </p:blipFill>
        <p:spPr>
          <a:xfrm>
            <a:off x="426794" y="1117600"/>
            <a:ext cx="10160000" cy="5740400"/>
          </a:xfrm>
          <a:prstGeom prst="rect">
            <a:avLst/>
          </a:prstGeom>
        </p:spPr>
      </p:pic>
    </p:spTree>
    <p:extLst>
      <p:ext uri="{BB962C8B-B14F-4D97-AF65-F5344CB8AC3E}">
        <p14:creationId xmlns:p14="http://schemas.microsoft.com/office/powerpoint/2010/main" val="30164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3937001" y="1119968"/>
            <a:ext cx="3519967" cy="830997"/>
          </a:xfrm>
          <a:prstGeom prst="rect">
            <a:avLst/>
          </a:prstGeom>
          <a:noFill/>
        </p:spPr>
        <p:txBody>
          <a:bodyPr wrap="square" rtlCol="0">
            <a:spAutoFit/>
          </a:bodyPr>
          <a:lstStyle/>
          <a:p>
            <a:pPr defTabSz="609630"/>
            <a:r>
              <a:rPr lang="en-US" sz="4800" b="1">
                <a:solidFill>
                  <a:prstClr val="white"/>
                </a:solidFill>
                <a:latin typeface="Calibri"/>
              </a:rPr>
              <a:t>Investigation</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32EA6CB1-CA82-A669-B0D8-2941652972AD}"/>
              </a:ext>
            </a:extLst>
          </p:cNvPr>
          <p:cNvSpPr txBox="1">
            <a:spLocks/>
          </p:cNvSpPr>
          <p:nvPr/>
        </p:nvSpPr>
        <p:spPr>
          <a:xfrm>
            <a:off x="1290084" y="2536457"/>
            <a:ext cx="8988055" cy="2102909"/>
          </a:xfrm>
          <a:prstGeom prst="rect">
            <a:avLst/>
          </a:prstGeom>
        </p:spPr>
        <p:txBody>
          <a:bodyPr>
            <a:no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23" indent="-457223" defTabSz="609630">
              <a:buFont typeface="Wingdings" panose="05000000000000000000" pitchFamily="2" charset="2"/>
              <a:buChar char="Ø"/>
            </a:pPr>
            <a:r>
              <a:rPr lang="en-US" sz="3600" b="1" kern="0">
                <a:solidFill>
                  <a:prstClr val="white"/>
                </a:solidFill>
                <a:latin typeface="Calibri"/>
              </a:rPr>
              <a:t>Why do you think the hot water rose while the cold water stayed in the vial?</a:t>
            </a:r>
          </a:p>
          <a:p>
            <a:pPr marL="457223" indent="-457223" defTabSz="609630">
              <a:buFont typeface="Wingdings" panose="05000000000000000000" pitchFamily="2" charset="2"/>
              <a:buChar char="Ø"/>
            </a:pPr>
            <a:endParaRPr lang="en-US" sz="3600" b="1" kern="0">
              <a:solidFill>
                <a:prstClr val="white"/>
              </a:solidFill>
              <a:latin typeface="Calibri"/>
            </a:endParaRPr>
          </a:p>
          <a:p>
            <a:pPr marL="457223" indent="-457223" defTabSz="609630">
              <a:buFont typeface="Wingdings" panose="05000000000000000000" pitchFamily="2" charset="2"/>
              <a:buChar char="Ø"/>
            </a:pPr>
            <a:r>
              <a:rPr lang="en-US" sz="3600" b="1" kern="0">
                <a:solidFill>
                  <a:prstClr val="white"/>
                </a:solidFill>
                <a:latin typeface="Calibri"/>
              </a:rPr>
              <a:t>What does this experiment tell you about how hot water behaves versus cold water? </a:t>
            </a:r>
            <a:endParaRPr lang="en-US" sz="3600" kern="0">
              <a:solidFill>
                <a:prstClr val="white"/>
              </a:solidFill>
              <a:latin typeface="Calibri"/>
            </a:endParaRPr>
          </a:p>
        </p:txBody>
      </p:sp>
      <p:pic>
        <p:nvPicPr>
          <p:cNvPr id="6" name="Picture 5" descr="A logo for a company&#10;&#10;Description automatically generated">
            <a:extLst>
              <a:ext uri="{FF2B5EF4-FFF2-40B4-BE49-F238E27FC236}">
                <a16:creationId xmlns:a16="http://schemas.microsoft.com/office/drawing/2014/main" id="{B7131D79-114F-8980-6ADE-58F44CB5F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5766" y="32796"/>
            <a:ext cx="1611017" cy="953185"/>
          </a:xfrm>
          <a:prstGeom prst="rect">
            <a:avLst/>
          </a:prstGeom>
        </p:spPr>
      </p:pic>
    </p:spTree>
    <p:extLst>
      <p:ext uri="{BB962C8B-B14F-4D97-AF65-F5344CB8AC3E}">
        <p14:creationId xmlns:p14="http://schemas.microsoft.com/office/powerpoint/2010/main" val="3175075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8368239-E366-589B-0B09-155E411DCCC2}"/>
              </a:ext>
            </a:extLst>
          </p:cNvPr>
          <p:cNvSpPr txBox="1">
            <a:spLocks/>
          </p:cNvSpPr>
          <p:nvPr/>
        </p:nvSpPr>
        <p:spPr>
          <a:xfrm>
            <a:off x="2883194" y="1223320"/>
            <a:ext cx="6425610" cy="762000"/>
          </a:xfrm>
          <a:prstGeom prst="rect">
            <a:avLst/>
          </a:prstGeom>
        </p:spPr>
        <p:txBody>
          <a:bodyPr/>
          <a:lstStyle>
            <a:lvl1pPr eaLnBrk="1" hangingPunct="1">
              <a:defRPr>
                <a:latin typeface="+mj-lt"/>
                <a:ea typeface="+mj-ea"/>
                <a:cs typeface="+mj-cs"/>
              </a:defRPr>
            </a:lvl1pPr>
          </a:lstStyle>
          <a:p>
            <a:pPr algn="ctr" defTabSz="609630"/>
            <a:r>
              <a:rPr lang="en-US" sz="4800" kern="0">
                <a:solidFill>
                  <a:sysClr val="windowText" lastClr="000000"/>
                </a:solidFill>
                <a:latin typeface="Calibri"/>
              </a:rPr>
              <a:t>Whole Body Simulation</a:t>
            </a:r>
          </a:p>
        </p:txBody>
      </p:sp>
      <p:pic>
        <p:nvPicPr>
          <p:cNvPr id="7" name="Picture 6">
            <a:extLst>
              <a:ext uri="{FF2B5EF4-FFF2-40B4-BE49-F238E27FC236}">
                <a16:creationId xmlns:a16="http://schemas.microsoft.com/office/drawing/2014/main" id="{9B1E496E-0F25-31D6-A8D6-A173EF673275}"/>
              </a:ext>
            </a:extLst>
          </p:cNvPr>
          <p:cNvPicPr>
            <a:picLocks noChangeAspect="1"/>
          </p:cNvPicPr>
          <p:nvPr/>
        </p:nvPicPr>
        <p:blipFill>
          <a:blip r:embed="rId3"/>
          <a:stretch>
            <a:fillRect/>
          </a:stretch>
        </p:blipFill>
        <p:spPr>
          <a:xfrm>
            <a:off x="2762787" y="2253721"/>
            <a:ext cx="6666427" cy="2625571"/>
          </a:xfrm>
          <a:prstGeom prst="rect">
            <a:avLst/>
          </a:prstGeom>
        </p:spPr>
      </p:pic>
      <p:sp>
        <p:nvSpPr>
          <p:cNvPr id="11" name="TextBox 10">
            <a:extLst>
              <a:ext uri="{FF2B5EF4-FFF2-40B4-BE49-F238E27FC236}">
                <a16:creationId xmlns:a16="http://schemas.microsoft.com/office/drawing/2014/main" id="{88F9C870-2EEC-3907-3B90-E5D2F34C41D8}"/>
              </a:ext>
            </a:extLst>
          </p:cNvPr>
          <p:cNvSpPr txBox="1"/>
          <p:nvPr/>
        </p:nvSpPr>
        <p:spPr>
          <a:xfrm>
            <a:off x="636492" y="5054276"/>
            <a:ext cx="10595127" cy="1569660"/>
          </a:xfrm>
          <a:prstGeom prst="rect">
            <a:avLst/>
          </a:prstGeom>
          <a:noFill/>
        </p:spPr>
        <p:txBody>
          <a:bodyPr wrap="square">
            <a:spAutoFit/>
          </a:bodyPr>
          <a:lstStyle/>
          <a:p>
            <a:pPr marL="457223" indent="-457223" defTabSz="609630">
              <a:buFont typeface="Wingdings" panose="05000000000000000000" pitchFamily="2" charset="2"/>
              <a:buChar char="Ø"/>
            </a:pPr>
            <a:r>
              <a:rPr lang="en-US" sz="3200" b="1" kern="0">
                <a:solidFill>
                  <a:sysClr val="windowText" lastClr="000000"/>
                </a:solidFill>
                <a:latin typeface="Calibri"/>
              </a:rPr>
              <a:t>Students get to become water molecules and participate in a full-body activity to see how heat affects movement of molecules. </a:t>
            </a:r>
          </a:p>
        </p:txBody>
      </p:sp>
      <p:pic>
        <p:nvPicPr>
          <p:cNvPr id="13" name="Picture 12" descr="Icebergs floating in the water&#10;&#10;Description automatically generated">
            <a:extLst>
              <a:ext uri="{FF2B5EF4-FFF2-40B4-BE49-F238E27FC236}">
                <a16:creationId xmlns:a16="http://schemas.microsoft.com/office/drawing/2014/main" id="{2A9E1934-6B21-8DE4-6E37-9D7094C1910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2426" y="2191651"/>
            <a:ext cx="3741575" cy="2806181"/>
          </a:xfrm>
          <a:prstGeom prst="rect">
            <a:avLst/>
          </a:prstGeom>
        </p:spPr>
      </p:pic>
      <p:pic>
        <p:nvPicPr>
          <p:cNvPr id="16" name="Picture 15" descr="A glass of water with ice cubes&#10;&#10;Description automatically generated">
            <a:extLst>
              <a:ext uri="{FF2B5EF4-FFF2-40B4-BE49-F238E27FC236}">
                <a16:creationId xmlns:a16="http://schemas.microsoft.com/office/drawing/2014/main" id="{E72A97D5-5A7A-1714-C287-D68E1B68117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074001" y="789871"/>
            <a:ext cx="2890988" cy="4336482"/>
          </a:xfrm>
          <a:prstGeom prst="rect">
            <a:avLst/>
          </a:prstGeom>
        </p:spPr>
      </p:pic>
      <p:sp>
        <p:nvSpPr>
          <p:cNvPr id="17" name="Graphic 117">
            <a:extLst>
              <a:ext uri="{FF2B5EF4-FFF2-40B4-BE49-F238E27FC236}">
                <a16:creationId xmlns:a16="http://schemas.microsoft.com/office/drawing/2014/main" id="{6B6F5E5A-8080-FDCC-F395-F46AD2CEC48B}"/>
              </a:ext>
            </a:extLst>
          </p:cNvPr>
          <p:cNvSpPr>
            <a:spLocks/>
          </p:cNvSpPr>
          <p:nvPr/>
        </p:nvSpPr>
        <p:spPr>
          <a:xfrm>
            <a:off x="2282456" y="1103925"/>
            <a:ext cx="835544" cy="762001"/>
          </a:xfrm>
          <a:custGeom>
            <a:avLst/>
            <a:gdLst/>
            <a:ahLst/>
            <a:cxnLst/>
            <a:rect l="l" t="t" r="r" b="b"/>
            <a:pathLst>
              <a:path w="267970" h="257175">
                <a:moveTo>
                  <a:pt x="266994" y="23108"/>
                </a:moveTo>
                <a:lnTo>
                  <a:pt x="157851" y="23108"/>
                </a:lnTo>
                <a:lnTo>
                  <a:pt x="183916" y="20917"/>
                </a:lnTo>
                <a:lnTo>
                  <a:pt x="216062" y="13921"/>
                </a:lnTo>
                <a:lnTo>
                  <a:pt x="267721" y="0"/>
                </a:lnTo>
                <a:lnTo>
                  <a:pt x="267063" y="20917"/>
                </a:lnTo>
                <a:lnTo>
                  <a:pt x="266994" y="23108"/>
                </a:lnTo>
                <a:close/>
              </a:path>
              <a:path w="267970" h="257175">
                <a:moveTo>
                  <a:pt x="32051" y="179023"/>
                </a:moveTo>
                <a:lnTo>
                  <a:pt x="26489" y="167310"/>
                </a:lnTo>
                <a:lnTo>
                  <a:pt x="22341" y="154854"/>
                </a:lnTo>
                <a:lnTo>
                  <a:pt x="19749" y="141763"/>
                </a:lnTo>
                <a:lnTo>
                  <a:pt x="18853" y="128142"/>
                </a:lnTo>
                <a:lnTo>
                  <a:pt x="27131" y="87008"/>
                </a:lnTo>
                <a:lnTo>
                  <a:pt x="49726" y="53471"/>
                </a:lnTo>
                <a:lnTo>
                  <a:pt x="83279" y="30887"/>
                </a:lnTo>
                <a:lnTo>
                  <a:pt x="124433" y="22613"/>
                </a:lnTo>
                <a:lnTo>
                  <a:pt x="157851" y="23108"/>
                </a:lnTo>
                <a:lnTo>
                  <a:pt x="266994" y="23108"/>
                </a:lnTo>
                <a:lnTo>
                  <a:pt x="266039" y="53471"/>
                </a:lnTo>
                <a:lnTo>
                  <a:pt x="266016" y="54187"/>
                </a:lnTo>
                <a:lnTo>
                  <a:pt x="261003" y="90076"/>
                </a:lnTo>
                <a:lnTo>
                  <a:pt x="136123" y="90076"/>
                </a:lnTo>
                <a:lnTo>
                  <a:pt x="134614" y="90830"/>
                </a:lnTo>
                <a:lnTo>
                  <a:pt x="133106" y="91961"/>
                </a:lnTo>
                <a:lnTo>
                  <a:pt x="114859" y="105429"/>
                </a:lnTo>
                <a:lnTo>
                  <a:pt x="95729" y="120557"/>
                </a:lnTo>
                <a:lnTo>
                  <a:pt x="76527" y="136746"/>
                </a:lnTo>
                <a:lnTo>
                  <a:pt x="58069" y="153394"/>
                </a:lnTo>
                <a:lnTo>
                  <a:pt x="44494" y="166491"/>
                </a:lnTo>
                <a:lnTo>
                  <a:pt x="38131" y="172792"/>
                </a:lnTo>
                <a:lnTo>
                  <a:pt x="32051" y="179023"/>
                </a:lnTo>
                <a:close/>
              </a:path>
              <a:path w="267970" h="257175">
                <a:moveTo>
                  <a:pt x="22624" y="256662"/>
                </a:moveTo>
                <a:lnTo>
                  <a:pt x="0" y="256662"/>
                </a:lnTo>
                <a:lnTo>
                  <a:pt x="2032" y="246115"/>
                </a:lnTo>
                <a:lnTo>
                  <a:pt x="7710" y="234049"/>
                </a:lnTo>
                <a:lnTo>
                  <a:pt x="7777" y="233907"/>
                </a:lnTo>
                <a:lnTo>
                  <a:pt x="34313" y="198998"/>
                </a:lnTo>
                <a:lnTo>
                  <a:pt x="87150" y="147646"/>
                </a:lnTo>
                <a:lnTo>
                  <a:pt x="142533" y="103644"/>
                </a:lnTo>
                <a:lnTo>
                  <a:pt x="144418" y="102137"/>
                </a:lnTo>
                <a:lnTo>
                  <a:pt x="145549" y="100252"/>
                </a:lnTo>
                <a:lnTo>
                  <a:pt x="145549" y="93468"/>
                </a:lnTo>
                <a:lnTo>
                  <a:pt x="142156" y="90076"/>
                </a:lnTo>
                <a:lnTo>
                  <a:pt x="261003" y="90076"/>
                </a:lnTo>
                <a:lnTo>
                  <a:pt x="258973" y="104612"/>
                </a:lnTo>
                <a:lnTo>
                  <a:pt x="243694" y="149954"/>
                </a:lnTo>
                <a:lnTo>
                  <a:pt x="217284" y="188891"/>
                </a:lnTo>
                <a:lnTo>
                  <a:pt x="191495" y="208797"/>
                </a:lnTo>
                <a:lnTo>
                  <a:pt x="55806" y="208797"/>
                </a:lnTo>
                <a:lnTo>
                  <a:pt x="42190" y="224173"/>
                </a:lnTo>
                <a:lnTo>
                  <a:pt x="31721" y="237676"/>
                </a:lnTo>
                <a:lnTo>
                  <a:pt x="24998" y="248706"/>
                </a:lnTo>
                <a:lnTo>
                  <a:pt x="22624" y="256662"/>
                </a:lnTo>
                <a:close/>
              </a:path>
              <a:path w="267970" h="257175">
                <a:moveTo>
                  <a:pt x="124433" y="234049"/>
                </a:moveTo>
                <a:lnTo>
                  <a:pt x="105173" y="232329"/>
                </a:lnTo>
                <a:lnTo>
                  <a:pt x="87150" y="227359"/>
                </a:lnTo>
                <a:lnTo>
                  <a:pt x="70612" y="219421"/>
                </a:lnTo>
                <a:lnTo>
                  <a:pt x="55806" y="208797"/>
                </a:lnTo>
                <a:lnTo>
                  <a:pt x="191495" y="208797"/>
                </a:lnTo>
                <a:lnTo>
                  <a:pt x="151912" y="230468"/>
                </a:lnTo>
                <a:lnTo>
                  <a:pt x="124433" y="234049"/>
                </a:lnTo>
                <a:close/>
              </a:path>
            </a:pathLst>
          </a:custGeom>
          <a:solidFill>
            <a:srgbClr val="000000"/>
          </a:solidFill>
        </p:spPr>
        <p:txBody>
          <a:bodyPr wrap="square" lIns="0" tIns="0" rIns="0" bIns="0" rtlCol="0">
            <a:prstTxWarp prst="textNoShape">
              <a:avLst/>
            </a:prstTxWarp>
            <a:noAutofit/>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99297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WATERCYCLE: Molecules in Motion</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9C64F98-C63C-FD47-6F80-CDEDA2D76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48" y="2062720"/>
            <a:ext cx="5614581" cy="3115449"/>
          </a:xfrm>
          <a:prstGeom prst="rect">
            <a:avLst/>
          </a:prstGeom>
          <a:ln w="57150">
            <a:solidFill>
              <a:schemeClr val="tx2">
                <a:lumMod val="50000"/>
              </a:schemeClr>
            </a:solidFill>
          </a:ln>
        </p:spPr>
      </p:pic>
      <p:sp>
        <p:nvSpPr>
          <p:cNvPr id="7" name="Title 1">
            <a:extLst>
              <a:ext uri="{FF2B5EF4-FFF2-40B4-BE49-F238E27FC236}">
                <a16:creationId xmlns:a16="http://schemas.microsoft.com/office/drawing/2014/main" id="{C248599C-D58E-246E-C649-DCEE4A231074}"/>
              </a:ext>
            </a:extLst>
          </p:cNvPr>
          <p:cNvSpPr txBox="1">
            <a:spLocks/>
          </p:cNvSpPr>
          <p:nvPr/>
        </p:nvSpPr>
        <p:spPr>
          <a:xfrm>
            <a:off x="3300818" y="1055105"/>
            <a:ext cx="5892800" cy="762000"/>
          </a:xfrm>
          <a:prstGeom prst="rect">
            <a:avLst/>
          </a:prstGeom>
        </p:spPr>
        <p:txBody>
          <a:bodyPr/>
          <a:lstStyle>
            <a:lvl1pPr eaLnBrk="1" hangingPunct="1">
              <a:defRPr>
                <a:latin typeface="+mj-lt"/>
                <a:ea typeface="+mj-ea"/>
                <a:cs typeface="+mj-cs"/>
              </a:defRPr>
            </a:lvl1pPr>
          </a:lstStyle>
          <a:p>
            <a:pPr algn="ctr" defTabSz="609630"/>
            <a:r>
              <a:rPr lang="en-US" sz="4000" kern="0">
                <a:solidFill>
                  <a:sysClr val="windowText" lastClr="000000"/>
                </a:solidFill>
                <a:latin typeface="Calibri"/>
              </a:rPr>
              <a:t>Water Molecule Simulation</a:t>
            </a:r>
          </a:p>
        </p:txBody>
      </p:sp>
      <p:pic>
        <p:nvPicPr>
          <p:cNvPr id="8" name="Picture 7">
            <a:extLst>
              <a:ext uri="{FF2B5EF4-FFF2-40B4-BE49-F238E27FC236}">
                <a16:creationId xmlns:a16="http://schemas.microsoft.com/office/drawing/2014/main" id="{3D038285-4796-77DE-EB60-2F006836F0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91218" y="1251333"/>
            <a:ext cx="558800" cy="514972"/>
          </a:xfrm>
          <a:prstGeom prst="rect">
            <a:avLst/>
          </a:prstGeom>
        </p:spPr>
      </p:pic>
      <p:pic>
        <p:nvPicPr>
          <p:cNvPr id="10" name="Picture 9">
            <a:hlinkClick r:id="rId5"/>
            <a:extLst>
              <a:ext uri="{FF2B5EF4-FFF2-40B4-BE49-F238E27FC236}">
                <a16:creationId xmlns:a16="http://schemas.microsoft.com/office/drawing/2014/main" id="{87F9E0C0-FAA5-AA68-1BBF-7EB66983A68B}"/>
              </a:ext>
            </a:extLst>
          </p:cNvPr>
          <p:cNvPicPr>
            <a:picLocks noChangeAspect="1"/>
          </p:cNvPicPr>
          <p:nvPr/>
        </p:nvPicPr>
        <p:blipFill>
          <a:blip r:embed="rId6"/>
          <a:stretch>
            <a:fillRect/>
          </a:stretch>
        </p:blipFill>
        <p:spPr>
          <a:xfrm>
            <a:off x="6721762" y="1817105"/>
            <a:ext cx="4676341" cy="3612588"/>
          </a:xfrm>
          <a:prstGeom prst="rect">
            <a:avLst/>
          </a:prstGeom>
        </p:spPr>
      </p:pic>
      <p:sp>
        <p:nvSpPr>
          <p:cNvPr id="12" name="TextBox 11">
            <a:extLst>
              <a:ext uri="{FF2B5EF4-FFF2-40B4-BE49-F238E27FC236}">
                <a16:creationId xmlns:a16="http://schemas.microsoft.com/office/drawing/2014/main" id="{D08A3B83-25B4-715D-3575-F42DE9225E07}"/>
              </a:ext>
            </a:extLst>
          </p:cNvPr>
          <p:cNvSpPr txBox="1"/>
          <p:nvPr/>
        </p:nvSpPr>
        <p:spPr>
          <a:xfrm>
            <a:off x="3553854" y="5675308"/>
            <a:ext cx="7504006" cy="666977"/>
          </a:xfrm>
          <a:prstGeom prst="rect">
            <a:avLst/>
          </a:prstGeom>
          <a:noFill/>
        </p:spPr>
        <p:txBody>
          <a:bodyPr wrap="square">
            <a:spAutoFit/>
          </a:bodyPr>
          <a:lstStyle/>
          <a:p>
            <a:pPr defTabSz="609630"/>
            <a:r>
              <a:rPr lang="en-US" sz="1867" b="1">
                <a:solidFill>
                  <a:srgbClr val="000000"/>
                </a:solidFill>
                <a:latin typeface="Segoe UI" panose="020B0502040204020203" pitchFamily="34" charset="0"/>
              </a:rPr>
              <a:t>https://phet.colorado.edu/sims/html/states-of-matter-basics/latest/states-of-matter-basics_en.html </a:t>
            </a:r>
            <a:endParaRPr lang="en-US" sz="1867">
              <a:solidFill>
                <a:prstClr val="black"/>
              </a:solidFill>
              <a:latin typeface="Calibri"/>
            </a:endParaRPr>
          </a:p>
        </p:txBody>
      </p:sp>
    </p:spTree>
    <p:extLst>
      <p:ext uri="{BB962C8B-B14F-4D97-AF65-F5344CB8AC3E}">
        <p14:creationId xmlns:p14="http://schemas.microsoft.com/office/powerpoint/2010/main" val="1102565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144379" y="-42036"/>
            <a:ext cx="12480758" cy="1625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117642" y="1625600"/>
            <a:ext cx="12480758" cy="0"/>
          </a:xfrm>
          <a:prstGeom prst="line">
            <a:avLst/>
          </a:prstGeom>
          <a:ln w="1270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06948" y="-27106"/>
            <a:ext cx="12031577" cy="1569660"/>
          </a:xfrm>
          <a:prstGeom prst="rect">
            <a:avLst/>
          </a:prstGeom>
          <a:noFill/>
        </p:spPr>
        <p:txBody>
          <a:bodyPr wrap="square" rtlCol="0">
            <a:spAutoFit/>
          </a:bodyPr>
          <a:lstStyle/>
          <a:p>
            <a:pPr algn="ctr" defTabSz="609630"/>
            <a:r>
              <a:rPr lang="en-US" sz="4800" b="1">
                <a:solidFill>
                  <a:srgbClr val="0C234B"/>
                </a:solidFill>
                <a:latin typeface="Calibri"/>
              </a:rPr>
              <a:t>Water has unique and complex physical and chemical characteristics.</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6335377" y="1785467"/>
            <a:ext cx="5810467" cy="4493538"/>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609630"/>
            <a:r>
              <a:rPr lang="en-US" sz="4800" b="1" kern="0">
                <a:solidFill>
                  <a:srgbClr val="AB0520"/>
                </a:solidFill>
                <a:latin typeface="Calibri"/>
              </a:rPr>
              <a:t>Nature of Water:</a:t>
            </a:r>
            <a:r>
              <a:rPr lang="en-US" sz="4800" b="1" kern="0">
                <a:solidFill>
                  <a:sysClr val="windowText" lastClr="000000"/>
                </a:solidFill>
                <a:latin typeface="Calibri"/>
              </a:rPr>
              <a:t> </a:t>
            </a:r>
          </a:p>
          <a:p>
            <a:pPr marL="1066853" lvl="2" indent="-457223" defTabSz="609630">
              <a:buFont typeface="Arial" panose="020B0604020202020204" pitchFamily="34" charset="0"/>
              <a:buChar char="•"/>
            </a:pPr>
            <a:r>
              <a:rPr lang="en-US" sz="4000" kern="0">
                <a:solidFill>
                  <a:srgbClr val="0C234B"/>
                </a:solidFill>
                <a:latin typeface="Calibri"/>
              </a:rPr>
              <a:t>Two hydrogens and one oxygen atom</a:t>
            </a:r>
            <a:endParaRPr lang="en-US" sz="4000" kern="0">
              <a:solidFill>
                <a:srgbClr val="0C234B"/>
              </a:solidFill>
              <a:latin typeface="Calibri"/>
              <a:ea typeface="Calibri"/>
              <a:cs typeface="Calibri"/>
            </a:endParaRPr>
          </a:p>
          <a:p>
            <a:pPr marL="1066853" lvl="2" indent="-457223" defTabSz="609630">
              <a:buFont typeface="Arial" panose="020B0604020202020204" pitchFamily="34" charset="0"/>
              <a:buChar char="•"/>
            </a:pPr>
            <a:r>
              <a:rPr lang="en-US" sz="4000" kern="0">
                <a:solidFill>
                  <a:srgbClr val="0C234B"/>
                </a:solidFill>
                <a:latin typeface="Calibri"/>
              </a:rPr>
              <a:t>The polar or "sticky" nature of water allows for cohesion and adhesion.</a:t>
            </a:r>
            <a:endParaRPr lang="en-US" sz="4800" kern="0">
              <a:solidFill>
                <a:srgbClr val="0C234B"/>
              </a:solidFill>
              <a:latin typeface="Calibri"/>
            </a:endParaRPr>
          </a:p>
        </p:txBody>
      </p:sp>
      <p:grpSp>
        <p:nvGrpSpPr>
          <p:cNvPr id="7" name="Group 6">
            <a:extLst>
              <a:ext uri="{FF2B5EF4-FFF2-40B4-BE49-F238E27FC236}">
                <a16:creationId xmlns:a16="http://schemas.microsoft.com/office/drawing/2014/main" id="{4C3EC436-3319-649D-989F-5B63A79E352C}"/>
              </a:ext>
            </a:extLst>
          </p:cNvPr>
          <p:cNvGrpSpPr/>
          <p:nvPr/>
        </p:nvGrpSpPr>
        <p:grpSpPr>
          <a:xfrm>
            <a:off x="193874" y="1779515"/>
            <a:ext cx="6138441" cy="4749060"/>
            <a:chOff x="290810" y="2669272"/>
            <a:chExt cx="9207662" cy="7123590"/>
          </a:xfrm>
        </p:grpSpPr>
        <p:pic>
          <p:nvPicPr>
            <p:cNvPr id="1026" name="Picture 2" descr="The strong polar bond between water molecules creates water cohesion.">
              <a:extLst>
                <a:ext uri="{FF2B5EF4-FFF2-40B4-BE49-F238E27FC236}">
                  <a16:creationId xmlns:a16="http://schemas.microsoft.com/office/drawing/2014/main" id="{3D5436A2-659A-DB13-C0A8-1CF2FCC64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688"/>
            <a:stretch>
              <a:fillRect/>
            </a:stretch>
          </p:blipFill>
          <p:spPr bwMode="auto">
            <a:xfrm>
              <a:off x="1727346" y="5944324"/>
              <a:ext cx="6243629" cy="38485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ience Mom">
              <a:extLst>
                <a:ext uri="{FF2B5EF4-FFF2-40B4-BE49-F238E27FC236}">
                  <a16:creationId xmlns:a16="http://schemas.microsoft.com/office/drawing/2014/main" id="{E3CFABB6-C210-A55D-BA98-F58C16A659D3}"/>
                </a:ext>
              </a:extLst>
            </p:cNvPr>
            <p:cNvPicPr>
              <a:picLocks noChangeAspect="1"/>
            </p:cNvPicPr>
            <p:nvPr/>
          </p:nvPicPr>
          <p:blipFill>
            <a:blip r:embed="rId4"/>
            <a:srcRect t="5056" r="33182" b="-322"/>
            <a:stretch>
              <a:fillRect/>
            </a:stretch>
          </p:blipFill>
          <p:spPr>
            <a:xfrm>
              <a:off x="3495781" y="2669272"/>
              <a:ext cx="6002691" cy="3030886"/>
            </a:xfrm>
            <a:prstGeom prst="rect">
              <a:avLst/>
            </a:prstGeom>
          </p:spPr>
        </p:pic>
        <p:pic>
          <p:nvPicPr>
            <p:cNvPr id="3" name="Picture 4" descr="To which part of a water molecule would Li^+ be attracted? | Socratic">
              <a:extLst>
                <a:ext uri="{FF2B5EF4-FFF2-40B4-BE49-F238E27FC236}">
                  <a16:creationId xmlns:a16="http://schemas.microsoft.com/office/drawing/2014/main" id="{B12F5AA4-C169-F206-6F25-62648A2EA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10" y="2913584"/>
              <a:ext cx="3094390" cy="30298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1414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F1CBBD-D0CE-C7C5-9BB3-7B9D46FE4068}"/>
              </a:ext>
            </a:extLst>
          </p:cNvPr>
          <p:cNvSpPr txBox="1"/>
          <p:nvPr/>
        </p:nvSpPr>
        <p:spPr>
          <a:xfrm>
            <a:off x="628214" y="221038"/>
            <a:ext cx="9411572" cy="43088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defTabSz="609630"/>
            <a:r>
              <a:rPr lang="en-US" sz="2400" b="1">
                <a:solidFill>
                  <a:prstClr val="black"/>
                </a:solidFill>
                <a:latin typeface="Calibri"/>
                <a:ea typeface="Calibri"/>
                <a:cs typeface="Calibri"/>
              </a:rPr>
              <a:t>Water Cycle Vocabulary 2</a:t>
            </a:r>
            <a:endParaRPr lang="en-US" sz="2400">
              <a:solidFill>
                <a:prstClr val="black"/>
              </a:solidFill>
              <a:latin typeface="Calibri"/>
              <a:ea typeface="Calibri"/>
              <a:cs typeface="Calibri"/>
            </a:endParaRPr>
          </a:p>
        </p:txBody>
      </p:sp>
      <p:graphicFrame>
        <p:nvGraphicFramePr>
          <p:cNvPr id="4" name="Table 3">
            <a:extLst>
              <a:ext uri="{FF2B5EF4-FFF2-40B4-BE49-F238E27FC236}">
                <a16:creationId xmlns:a16="http://schemas.microsoft.com/office/drawing/2014/main" id="{FDEC2516-BEAF-B0C9-762B-D70357D8F6A1}"/>
              </a:ext>
            </a:extLst>
          </p:cNvPr>
          <p:cNvGraphicFramePr>
            <a:graphicFrameLocks noGrp="1"/>
          </p:cNvGraphicFramePr>
          <p:nvPr/>
        </p:nvGraphicFramePr>
        <p:xfrm>
          <a:off x="360641" y="668931"/>
          <a:ext cx="10726155" cy="5848306"/>
        </p:xfrm>
        <a:graphic>
          <a:graphicData uri="http://schemas.openxmlformats.org/drawingml/2006/table">
            <a:tbl>
              <a:tblPr bandRow="1">
                <a:tableStyleId>{5C22544A-7EE6-4342-B048-85BDC9FD1C3A}</a:tableStyleId>
              </a:tblPr>
              <a:tblGrid>
                <a:gridCol w="1893452">
                  <a:extLst>
                    <a:ext uri="{9D8B030D-6E8A-4147-A177-3AD203B41FA5}">
                      <a16:colId xmlns:a16="http://schemas.microsoft.com/office/drawing/2014/main" val="3635228282"/>
                    </a:ext>
                  </a:extLst>
                </a:gridCol>
                <a:gridCol w="8832703">
                  <a:extLst>
                    <a:ext uri="{9D8B030D-6E8A-4147-A177-3AD203B41FA5}">
                      <a16:colId xmlns:a16="http://schemas.microsoft.com/office/drawing/2014/main" val="1992894775"/>
                    </a:ext>
                  </a:extLst>
                </a:gridCol>
              </a:tblGrid>
              <a:tr h="686793">
                <a:tc>
                  <a:txBody>
                    <a:bodyPr/>
                    <a:lstStyle/>
                    <a:p>
                      <a:pPr rtl="0" fontAlgn="t">
                        <a:buNone/>
                      </a:pPr>
                      <a:r>
                        <a:rPr lang="en-US" sz="1900" b="1">
                          <a:effectLst/>
                          <a:latin typeface="Lora"/>
                        </a:rPr>
                        <a:t>Liquid Water</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Water that flows and takes the shape of its container.</a:t>
                      </a:r>
                    </a:p>
                    <a:p>
                      <a:pPr lvl="0">
                        <a:buNone/>
                      </a:pPr>
                      <a:endParaRPr lang="en-US" sz="1900" b="1">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6487474"/>
                  </a:ext>
                </a:extLst>
              </a:tr>
              <a:tr h="686793">
                <a:tc>
                  <a:txBody>
                    <a:bodyPr/>
                    <a:lstStyle/>
                    <a:p>
                      <a:pPr rtl="0" fontAlgn="t">
                        <a:buNone/>
                      </a:pPr>
                      <a:r>
                        <a:rPr lang="en-US" sz="1900" b="1">
                          <a:effectLst/>
                          <a:latin typeface="Lora"/>
                        </a:rPr>
                        <a:t>Solid Water</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Water that is frozen and hard.</a:t>
                      </a:r>
                    </a:p>
                    <a:p>
                      <a:pPr lvl="0">
                        <a:buNone/>
                      </a:pPr>
                      <a:endParaRPr lang="en-US" sz="1900" b="1">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3180782"/>
                  </a:ext>
                </a:extLst>
              </a:tr>
              <a:tr h="938107">
                <a:tc>
                  <a:txBody>
                    <a:bodyPr/>
                    <a:lstStyle/>
                    <a:p>
                      <a:pPr rtl="0" fontAlgn="t">
                        <a:buNone/>
                      </a:pPr>
                      <a:r>
                        <a:rPr lang="en-US" sz="1900" b="1">
                          <a:effectLst/>
                          <a:latin typeface="Lora"/>
                        </a:rPr>
                        <a:t>Gaseous Water (Water as a gas).</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Water in the air as vapor.</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699406"/>
                  </a:ext>
                </a:extLst>
              </a:tr>
              <a:tr h="986485">
                <a:tc>
                  <a:txBody>
                    <a:bodyPr/>
                    <a:lstStyle/>
                    <a:p>
                      <a:pPr rtl="0" fontAlgn="t">
                        <a:buNone/>
                      </a:pPr>
                      <a:r>
                        <a:rPr lang="en-US" sz="1900" b="1">
                          <a:effectLst/>
                          <a:latin typeface="Lora"/>
                        </a:rPr>
                        <a:t>Water Molecule</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The tiniest piece of water, made of hydrogen and oxygen. One hydrogen atom bonded to two oxygen atoms. H20!</a:t>
                      </a:r>
                    </a:p>
                    <a:p>
                      <a:pPr lvl="0">
                        <a:buNone/>
                      </a:pPr>
                      <a:endParaRPr lang="en-US" sz="1900" b="1">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435776"/>
                  </a:ext>
                </a:extLst>
              </a:tr>
              <a:tr h="686793">
                <a:tc>
                  <a:txBody>
                    <a:bodyPr/>
                    <a:lstStyle/>
                    <a:p>
                      <a:pPr rtl="0" fontAlgn="t">
                        <a:buNone/>
                      </a:pPr>
                      <a:r>
                        <a:rPr lang="en-US" sz="1900" b="1">
                          <a:effectLst/>
                          <a:latin typeface="Lora"/>
                        </a:rPr>
                        <a:t>Kinetic Energy</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Energy of movement.</a:t>
                      </a:r>
                    </a:p>
                    <a:p>
                      <a:pPr lvl="0">
                        <a:buNone/>
                      </a:pPr>
                      <a:endParaRPr lang="en-US" sz="1900" b="1">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2342989"/>
                  </a:ext>
                </a:extLst>
              </a:tr>
              <a:tr h="686793">
                <a:tc>
                  <a:txBody>
                    <a:bodyPr/>
                    <a:lstStyle/>
                    <a:p>
                      <a:pPr rtl="0" fontAlgn="t">
                        <a:buNone/>
                      </a:pPr>
                      <a:r>
                        <a:rPr lang="en-US" sz="1900" b="1">
                          <a:effectLst/>
                          <a:latin typeface="Lora"/>
                        </a:rPr>
                        <a:t>Heat Energy</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Energy from warmth that makes things move faster.</a:t>
                      </a:r>
                    </a:p>
                    <a:p>
                      <a:pPr lvl="0">
                        <a:buNone/>
                      </a:pPr>
                      <a:endParaRPr lang="en-US" sz="1900" b="1">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2921256"/>
                  </a:ext>
                </a:extLst>
              </a:tr>
              <a:tr h="387101">
                <a:tc>
                  <a:txBody>
                    <a:bodyPr/>
                    <a:lstStyle/>
                    <a:p>
                      <a:pPr rtl="0" fontAlgn="t">
                        <a:buNone/>
                      </a:pPr>
                      <a:r>
                        <a:rPr lang="en-US" sz="1900" b="1">
                          <a:effectLst/>
                          <a:latin typeface="Lora"/>
                        </a:rPr>
                        <a:t>Weather</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What the atmosphere is like today (hot, dry, rainy, snowing </a:t>
                      </a:r>
                      <a:r>
                        <a:rPr lang="en-US" sz="1900" b="1" err="1">
                          <a:effectLst/>
                          <a:latin typeface="Lora"/>
                        </a:rPr>
                        <a:t>etc</a:t>
                      </a:r>
                      <a:r>
                        <a:rPr lang="en-US" sz="1900" b="1">
                          <a:effectLst/>
                          <a:latin typeface="Lora"/>
                        </a:rPr>
                        <a:t>). </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1101111"/>
                  </a:ext>
                </a:extLst>
              </a:tr>
              <a:tr h="387101">
                <a:tc>
                  <a:txBody>
                    <a:bodyPr/>
                    <a:lstStyle/>
                    <a:p>
                      <a:pPr rtl="0" fontAlgn="t">
                        <a:buNone/>
                      </a:pPr>
                      <a:r>
                        <a:rPr lang="en-US" sz="1900" b="1">
                          <a:effectLst/>
                          <a:latin typeface="Lora"/>
                        </a:rPr>
                        <a:t>Climate</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What the weather is usually like over many years.</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8768687"/>
                  </a:ext>
                </a:extLst>
              </a:tr>
              <a:tr h="387101">
                <a:tc>
                  <a:txBody>
                    <a:bodyPr/>
                    <a:lstStyle/>
                    <a:p>
                      <a:pPr rtl="0" fontAlgn="t">
                        <a:buNone/>
                      </a:pPr>
                      <a:r>
                        <a:rPr lang="en-US" sz="1900" b="1">
                          <a:effectLst/>
                          <a:latin typeface="Lora"/>
                        </a:rPr>
                        <a:t>Gravity</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900" b="1">
                          <a:effectLst/>
                          <a:latin typeface="Lora"/>
                        </a:rPr>
                        <a:t>A force that pulls things toward the ground.</a:t>
                      </a:r>
                      <a:endParaRPr lang="en-US" sz="1900">
                        <a:effectLst/>
                        <a:latin typeface="Lora"/>
                      </a:endParaRPr>
                    </a:p>
                  </a:txBody>
                  <a:tcPr marL="42333" marR="42333" marT="42333" marB="423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0932400"/>
                  </a:ext>
                </a:extLst>
              </a:tr>
            </a:tbl>
          </a:graphicData>
        </a:graphic>
      </p:graphicFrame>
    </p:spTree>
    <p:extLst>
      <p:ext uri="{BB962C8B-B14F-4D97-AF65-F5344CB8AC3E}">
        <p14:creationId xmlns:p14="http://schemas.microsoft.com/office/powerpoint/2010/main" val="3034810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3" name="TextBox 2">
            <a:extLst>
              <a:ext uri="{FF2B5EF4-FFF2-40B4-BE49-F238E27FC236}">
                <a16:creationId xmlns:a16="http://schemas.microsoft.com/office/drawing/2014/main" id="{3396F899-92A2-804A-9BEB-F12C969B54DC}"/>
              </a:ext>
            </a:extLst>
          </p:cNvPr>
          <p:cNvSpPr txBox="1"/>
          <p:nvPr/>
        </p:nvSpPr>
        <p:spPr>
          <a:xfrm>
            <a:off x="-455533" y="419392"/>
            <a:ext cx="5547119" cy="1077218"/>
          </a:xfrm>
          <a:prstGeom prst="rect">
            <a:avLst/>
          </a:prstGeom>
          <a:noFill/>
        </p:spPr>
        <p:txBody>
          <a:bodyPr wrap="square" rtlCol="0">
            <a:spAutoFit/>
          </a:bodyPr>
          <a:lstStyle/>
          <a:p>
            <a:pPr algn="ctr" defTabSz="609630"/>
            <a:r>
              <a:rPr lang="en-US" sz="6400" b="1">
                <a:solidFill>
                  <a:srgbClr val="0C234B"/>
                </a:solidFill>
                <a:latin typeface="Calibri"/>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5935011" y="1335095"/>
            <a:ext cx="5193733" cy="400109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extBox 4">
            <a:extLst>
              <a:ext uri="{FF2B5EF4-FFF2-40B4-BE49-F238E27FC236}">
                <a16:creationId xmlns:a16="http://schemas.microsoft.com/office/drawing/2014/main" id="{C23DC097-1A43-71F7-0F6E-0F45C22578D8}"/>
              </a:ext>
            </a:extLst>
          </p:cNvPr>
          <p:cNvSpPr txBox="1"/>
          <p:nvPr/>
        </p:nvSpPr>
        <p:spPr>
          <a:xfrm>
            <a:off x="6104172" y="1757433"/>
            <a:ext cx="4855411" cy="3196003"/>
          </a:xfrm>
          <a:prstGeom prst="rect">
            <a:avLst/>
          </a:prstGeom>
          <a:noFill/>
        </p:spPr>
        <p:txBody>
          <a:bodyPr wrap="square">
            <a:spAutoFit/>
          </a:bodyPr>
          <a:lstStyle/>
          <a:p>
            <a:pPr algn="ctr" defTabSz="609630"/>
            <a:r>
              <a:rPr lang="en-US" sz="5334" b="1">
                <a:solidFill>
                  <a:srgbClr val="0033CC"/>
                </a:solidFill>
                <a:latin typeface="Calibri"/>
              </a:rPr>
              <a:t>Cause and Effect</a:t>
            </a:r>
          </a:p>
          <a:p>
            <a:pPr algn="ctr" defTabSz="609630"/>
            <a:r>
              <a:rPr lang="en-US" sz="5334" b="1">
                <a:solidFill>
                  <a:srgbClr val="0033CC"/>
                </a:solidFill>
                <a:latin typeface="Calibri"/>
              </a:rPr>
              <a:t>&amp; </a:t>
            </a:r>
          </a:p>
          <a:p>
            <a:pPr algn="ctr" defTabSz="609630">
              <a:lnSpc>
                <a:spcPts val="5667"/>
              </a:lnSpc>
            </a:pPr>
            <a:r>
              <a:rPr lang="en-US" sz="5334" b="1">
                <a:solidFill>
                  <a:srgbClr val="0033CC"/>
                </a:solidFill>
                <a:latin typeface="Calibri"/>
              </a:rPr>
              <a:t>Energy and Matter</a:t>
            </a:r>
          </a:p>
        </p:txBody>
      </p:sp>
      <p:sp>
        <p:nvSpPr>
          <p:cNvPr id="7" name="TextBox 6">
            <a:extLst>
              <a:ext uri="{FF2B5EF4-FFF2-40B4-BE49-F238E27FC236}">
                <a16:creationId xmlns:a16="http://schemas.microsoft.com/office/drawing/2014/main" id="{DB7A9D5B-299B-5B10-EAFC-111197472266}"/>
              </a:ext>
            </a:extLst>
          </p:cNvPr>
          <p:cNvSpPr txBox="1"/>
          <p:nvPr/>
        </p:nvSpPr>
        <p:spPr>
          <a:xfrm>
            <a:off x="363201" y="1428452"/>
            <a:ext cx="4166325" cy="4524315"/>
          </a:xfrm>
          <a:prstGeom prst="rect">
            <a:avLst/>
          </a:prstGeom>
          <a:noFill/>
        </p:spPr>
        <p:txBody>
          <a:bodyPr wrap="square">
            <a:spAutoFit/>
          </a:bodyPr>
          <a:lstStyle/>
          <a:p>
            <a:pPr marL="457223" indent="-457223" defTabSz="609630">
              <a:buFont typeface="Arial" panose="020B0604020202020204" pitchFamily="34" charset="0"/>
              <a:buChar char="•"/>
            </a:pPr>
            <a:r>
              <a:rPr lang="en-US" sz="3200" b="1" kern="0">
                <a:solidFill>
                  <a:prstClr val="white"/>
                </a:solidFill>
                <a:latin typeface="Calibri"/>
              </a:rPr>
              <a:t>When we add or subtract heat to water, it changes, and that is important!</a:t>
            </a:r>
          </a:p>
          <a:p>
            <a:pPr marL="1066853" lvl="2" indent="-457223" defTabSz="609630">
              <a:buFont typeface="Wingdings" panose="05000000000000000000" pitchFamily="2" charset="2"/>
              <a:buChar char="Ø"/>
            </a:pPr>
            <a:r>
              <a:rPr lang="en-US" sz="3200" kern="0">
                <a:solidFill>
                  <a:prstClr val="white"/>
                </a:solidFill>
                <a:latin typeface="Calibri"/>
              </a:rPr>
              <a:t>What heat source drives the water cycle again? </a:t>
            </a:r>
          </a:p>
        </p:txBody>
      </p:sp>
      <p:sp>
        <p:nvSpPr>
          <p:cNvPr id="6" name="object 7">
            <a:extLst>
              <a:ext uri="{FF2B5EF4-FFF2-40B4-BE49-F238E27FC236}">
                <a16:creationId xmlns:a16="http://schemas.microsoft.com/office/drawing/2014/main" id="{35371C35-23EB-2ADE-34EE-CAAE416F0985}"/>
              </a:ext>
            </a:extLst>
          </p:cNvPr>
          <p:cNvSpPr txBox="1">
            <a:spLocks/>
          </p:cNvSpPr>
          <p:nvPr/>
        </p:nvSpPr>
        <p:spPr>
          <a:xfrm>
            <a:off x="7355057" y="629803"/>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a:solidFill>
                  <a:prstClr val="white"/>
                </a:solidFill>
                <a:latin typeface="Calibri"/>
              </a:rPr>
              <a:t>LESSON 1.2 </a:t>
            </a:r>
          </a:p>
          <a:p>
            <a:pPr marL="8467" marR="3387" defTabSz="609630">
              <a:lnSpc>
                <a:spcPct val="121900"/>
              </a:lnSpc>
              <a:spcBef>
                <a:spcPts val="63"/>
              </a:spcBef>
            </a:pPr>
            <a:endParaRPr lang="en-US" sz="4000" b="1" kern="0">
              <a:solidFill>
                <a:prstClr val="white"/>
              </a:solidFill>
              <a:latin typeface="Calibri"/>
            </a:endParaRPr>
          </a:p>
        </p:txBody>
      </p:sp>
    </p:spTree>
    <p:extLst>
      <p:ext uri="{BB962C8B-B14F-4D97-AF65-F5344CB8AC3E}">
        <p14:creationId xmlns:p14="http://schemas.microsoft.com/office/powerpoint/2010/main" val="314316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996852" y="869717"/>
            <a:ext cx="6586545" cy="1879600"/>
          </a:xfrm>
          <a:prstGeom prst="rect">
            <a:avLst/>
          </a:prstGeom>
        </p:spPr>
        <p:txBody>
          <a:bodyPr vert="horz" wrap="square" lIns="0" tIns="100753" rIns="0" bIns="0" rtlCol="0">
            <a:noAutofit/>
          </a:bodyPr>
          <a:lstStyle/>
          <a:p>
            <a:pPr marL="8467" marR="3387">
              <a:lnSpc>
                <a:spcPts val="6940"/>
              </a:lnSpc>
              <a:spcBef>
                <a:spcPts val="793"/>
              </a:spcBef>
            </a:pPr>
            <a:r>
              <a:rPr lang="en-US" sz="5867" b="1">
                <a:solidFill>
                  <a:srgbClr val="003399"/>
                </a:solidFill>
                <a:latin typeface="Times New Roman" panose="02020603050405020304" pitchFamily="18" charset="0"/>
                <a:cs typeface="Times New Roman" panose="02020603050405020304" pitchFamily="18" charset="0"/>
              </a:rPr>
              <a:t>AWF Unit of Study</a:t>
            </a:r>
            <a:br>
              <a:rPr lang="en-US" sz="5867">
                <a:solidFill>
                  <a:srgbClr val="0C234B"/>
                </a:solidFill>
                <a:latin typeface="Times New Roman" panose="02020603050405020304" pitchFamily="18" charset="0"/>
                <a:cs typeface="Times New Roman" panose="02020603050405020304" pitchFamily="18" charset="0"/>
              </a:rPr>
            </a:br>
            <a:endParaRPr sz="5867">
              <a:solidFill>
                <a:srgbClr val="0C234B"/>
              </a:solidFill>
              <a:latin typeface="Times New Roman" panose="02020603050405020304" pitchFamily="18" charset="0"/>
              <a:cs typeface="Times New Roman" panose="02020603050405020304" pitchFamily="18" charset="0"/>
            </a:endParaRPr>
          </a:p>
        </p:txBody>
      </p:sp>
      <p:sp>
        <p:nvSpPr>
          <p:cNvPr id="11" name="object 11"/>
          <p:cNvSpPr txBox="1"/>
          <p:nvPr/>
        </p:nvSpPr>
        <p:spPr>
          <a:xfrm>
            <a:off x="769138" y="805620"/>
            <a:ext cx="184573" cy="316326"/>
          </a:xfrm>
          <a:prstGeom prst="rect">
            <a:avLst/>
          </a:prstGeom>
        </p:spPr>
        <p:txBody>
          <a:bodyPr vert="horz" wrap="square" lIns="0" tIns="8467" rIns="0" bIns="0" rtlCol="0">
            <a:spAutoFit/>
          </a:bodyPr>
          <a:lstStyle/>
          <a:p>
            <a:pPr marL="8467" defTabSz="609630">
              <a:spcBef>
                <a:spcPts val="67"/>
              </a:spcBef>
            </a:pPr>
            <a:r>
              <a:rPr sz="2000" b="1" spc="-127">
                <a:solidFill>
                  <a:srgbClr val="FAFAFA"/>
                </a:solidFill>
                <a:latin typeface="Times New Roman"/>
                <a:cs typeface="Times New Roman"/>
              </a:rPr>
              <a:t>V</a:t>
            </a:r>
            <a:endParaRPr sz="2000">
              <a:solidFill>
                <a:prstClr val="black"/>
              </a:solidFill>
              <a:latin typeface="Times New Roman"/>
              <a:cs typeface="Times New Roman"/>
            </a:endParaRPr>
          </a:p>
        </p:txBody>
      </p:sp>
      <p:sp>
        <p:nvSpPr>
          <p:cNvPr id="33" name="object 23">
            <a:extLst>
              <a:ext uri="{FF2B5EF4-FFF2-40B4-BE49-F238E27FC236}">
                <a16:creationId xmlns:a16="http://schemas.microsoft.com/office/drawing/2014/main" id="{0F6488B8-DEB9-104D-A84E-0EBDB88EB587}"/>
              </a:ext>
            </a:extLst>
          </p:cNvPr>
          <p:cNvSpPr txBox="1"/>
          <p:nvPr/>
        </p:nvSpPr>
        <p:spPr>
          <a:xfrm>
            <a:off x="1996852" y="2488043"/>
            <a:ext cx="2507203" cy="121557"/>
          </a:xfrm>
          <a:prstGeom prst="rect">
            <a:avLst/>
          </a:prstGeom>
        </p:spPr>
        <p:txBody>
          <a:bodyPr vert="horz" wrap="square" lIns="0" tIns="8467" rIns="0" bIns="0" rtlCol="0">
            <a:noAutofit/>
          </a:bodyPr>
          <a:lstStyle/>
          <a:p>
            <a:pPr marL="8467" defTabSz="609630">
              <a:spcBef>
                <a:spcPts val="67"/>
              </a:spcBef>
            </a:pPr>
            <a:r>
              <a:rPr lang="en-US" sz="4000" b="1">
                <a:solidFill>
                  <a:srgbClr val="003399"/>
                </a:solidFill>
                <a:latin typeface="Calibri" panose="020F0502020204030204" pitchFamily="34" charset="0"/>
                <a:cs typeface="Calibri" panose="020F0502020204030204" pitchFamily="34" charset="0"/>
              </a:rPr>
              <a:t>Summary:</a:t>
            </a:r>
          </a:p>
        </p:txBody>
      </p:sp>
      <p:sp>
        <p:nvSpPr>
          <p:cNvPr id="34" name="object 12">
            <a:extLst>
              <a:ext uri="{FF2B5EF4-FFF2-40B4-BE49-F238E27FC236}">
                <a16:creationId xmlns:a16="http://schemas.microsoft.com/office/drawing/2014/main" id="{096554E7-615A-6740-8641-0045BB6FBC47}"/>
              </a:ext>
            </a:extLst>
          </p:cNvPr>
          <p:cNvSpPr txBox="1"/>
          <p:nvPr/>
        </p:nvSpPr>
        <p:spPr>
          <a:xfrm>
            <a:off x="1996852" y="3095993"/>
            <a:ext cx="9057029" cy="1516227"/>
          </a:xfrm>
          <a:prstGeom prst="rect">
            <a:avLst/>
          </a:prstGeom>
        </p:spPr>
        <p:txBody>
          <a:bodyPr vert="horz" wrap="square" lIns="0" tIns="38523" rIns="0" bIns="0" rtlCol="0">
            <a:noAutofit/>
          </a:bodyPr>
          <a:lstStyle/>
          <a:p>
            <a:pPr algn="just" defTabSz="609630">
              <a:lnSpc>
                <a:spcPct val="115000"/>
              </a:lnSpc>
            </a:pPr>
            <a:r>
              <a:rPr lang="en-US" sz="2400" b="1">
                <a:solidFill>
                  <a:prstClr val="black"/>
                </a:solidFill>
                <a:latin typeface="Calibri"/>
                <a:ea typeface="Arial" panose="020B0604020202020204" pitchFamily="34" charset="0"/>
              </a:rPr>
              <a:t>4</a:t>
            </a:r>
            <a:r>
              <a:rPr lang="en-US" sz="2400" b="1" baseline="30000">
                <a:solidFill>
                  <a:prstClr val="black"/>
                </a:solidFill>
                <a:latin typeface="Calibri"/>
                <a:ea typeface="Arial" panose="020B0604020202020204" pitchFamily="34" charset="0"/>
              </a:rPr>
              <a:t>th</a:t>
            </a:r>
            <a:r>
              <a:rPr lang="en-US" sz="2400" b="1">
                <a:solidFill>
                  <a:prstClr val="black"/>
                </a:solidFill>
                <a:latin typeface="Calibri"/>
                <a:ea typeface="Arial" panose="020B0604020202020204" pitchFamily="34" charset="0"/>
              </a:rPr>
              <a:t> grade students explore the Arizona water cycle, map our regional watersheds, unearth the connection between groundwater and surface water, and learn how their behaviors impact water availability in Arizona. Students use this knowledge to develop </a:t>
            </a:r>
            <a:r>
              <a:rPr lang="en-US" sz="2400" b="1">
                <a:solidFill>
                  <a:srgbClr val="000000"/>
                </a:solidFill>
                <a:latin typeface="Calibri"/>
                <a:ea typeface="Arial" panose="020B0604020202020204" pitchFamily="34" charset="0"/>
              </a:rPr>
              <a:t>accessible, community-focused solutions that simultaneously conserve water and promote sustainable decision-making.</a:t>
            </a:r>
            <a:endParaRPr lang="en-US" sz="2400" b="1">
              <a:solidFill>
                <a:prstClr val="black"/>
              </a:solidFill>
              <a:latin typeface="Calibri"/>
              <a:ea typeface="Arial" panose="020B0604020202020204" pitchFamily="34" charset="0"/>
            </a:endParaRPr>
          </a:p>
        </p:txBody>
      </p:sp>
      <p:sp>
        <p:nvSpPr>
          <p:cNvPr id="3" name="object 12">
            <a:extLst>
              <a:ext uri="{FF2B5EF4-FFF2-40B4-BE49-F238E27FC236}">
                <a16:creationId xmlns:a16="http://schemas.microsoft.com/office/drawing/2014/main" id="{7DCF4C39-9DA1-EFC4-51B3-C32F56EECB9E}"/>
              </a:ext>
            </a:extLst>
          </p:cNvPr>
          <p:cNvSpPr/>
          <p:nvPr/>
        </p:nvSpPr>
        <p:spPr>
          <a:xfrm>
            <a:off x="1996851" y="2226732"/>
            <a:ext cx="9055100" cy="19050"/>
          </a:xfrm>
          <a:custGeom>
            <a:avLst/>
            <a:gdLst/>
            <a:ahLst/>
            <a:cxnLst/>
            <a:rect l="l" t="t" r="r" b="b"/>
            <a:pathLst>
              <a:path w="13582650" h="28575">
                <a:moveTo>
                  <a:pt x="13582648" y="28574"/>
                </a:moveTo>
                <a:lnTo>
                  <a:pt x="0" y="28574"/>
                </a:lnTo>
                <a:lnTo>
                  <a:pt x="0" y="0"/>
                </a:lnTo>
                <a:lnTo>
                  <a:pt x="13582648" y="0"/>
                </a:lnTo>
                <a:lnTo>
                  <a:pt x="13582648" y="28574"/>
                </a:lnTo>
                <a:close/>
              </a:path>
            </a:pathLst>
          </a:custGeom>
          <a:solidFill>
            <a:srgbClr val="AB0520"/>
          </a:solidFill>
        </p:spPr>
        <p:txBody>
          <a:bodyPr wrap="square" lIns="0" tIns="0" rIns="0" bIns="0" rtlCol="0"/>
          <a:lstStyle/>
          <a:p>
            <a:pPr defTabSz="609630"/>
            <a:endParaRPr sz="1200">
              <a:solidFill>
                <a:prstClr val="black"/>
              </a:solidFill>
              <a:latin typeface="Calibri"/>
            </a:endParaRPr>
          </a:p>
        </p:txBody>
      </p:sp>
    </p:spTree>
    <p:extLst>
      <p:ext uri="{BB962C8B-B14F-4D97-AF65-F5344CB8AC3E}">
        <p14:creationId xmlns:p14="http://schemas.microsoft.com/office/powerpoint/2010/main" val="2516200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5" name="Trapezoid 4">
            <a:extLst>
              <a:ext uri="{FF2B5EF4-FFF2-40B4-BE49-F238E27FC236}">
                <a16:creationId xmlns:a16="http://schemas.microsoft.com/office/drawing/2014/main" id="{25567199-77BD-5D86-9EAB-95D10428BA5D}"/>
              </a:ext>
            </a:extLst>
          </p:cNvPr>
          <p:cNvSpPr/>
          <p:nvPr/>
        </p:nvSpPr>
        <p:spPr>
          <a:xfrm>
            <a:off x="354417" y="1146345"/>
            <a:ext cx="4123049" cy="4253023"/>
          </a:xfrm>
          <a:prstGeom prst="trapezoid">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object 2">
            <a:extLst>
              <a:ext uri="{FF2B5EF4-FFF2-40B4-BE49-F238E27FC236}">
                <a16:creationId xmlns:a16="http://schemas.microsoft.com/office/drawing/2014/main" id="{1E325D81-39AF-373D-5D84-2FBE91E271CD}"/>
              </a:ext>
            </a:extLst>
          </p:cNvPr>
          <p:cNvSpPr txBox="1">
            <a:spLocks/>
          </p:cNvSpPr>
          <p:nvPr/>
        </p:nvSpPr>
        <p:spPr>
          <a:xfrm>
            <a:off x="354416" y="1458633"/>
            <a:ext cx="4123049" cy="624417"/>
          </a:xfrm>
          <a:prstGeom prst="rect">
            <a:avLst/>
          </a:prstGeom>
        </p:spPr>
        <p:txBody>
          <a:bodyPr vert="horz" wrap="square" lIns="0" tIns="8467" rIns="0" bIns="0" rtlCol="0">
            <a:noAutofit/>
          </a:bodyPr>
          <a:lstStyle>
            <a:lvl1pPr eaLnBrk="1" hangingPunct="1">
              <a:defRPr>
                <a:latin typeface="+mj-lt"/>
                <a:ea typeface="+mj-ea"/>
                <a:cs typeface="+mj-cs"/>
              </a:defRPr>
            </a:lvl1pPr>
          </a:lstStyle>
          <a:p>
            <a:pPr marL="8467" algn="ctr" defTabSz="609630">
              <a:spcBef>
                <a:spcPts val="67"/>
              </a:spcBef>
            </a:pPr>
            <a:r>
              <a:rPr lang="en-US" sz="4800" b="1" kern="0">
                <a:solidFill>
                  <a:srgbClr val="003399"/>
                </a:solidFill>
                <a:latin typeface="Calibri"/>
                <a:cs typeface="Times New Roman" panose="02020603050405020304" pitchFamily="18" charset="0"/>
              </a:rPr>
              <a:t>WATER FESTIVAL </a:t>
            </a:r>
          </a:p>
          <a:p>
            <a:pPr marL="8467" algn="ctr" defTabSz="609630">
              <a:spcBef>
                <a:spcPts val="67"/>
              </a:spcBef>
            </a:pPr>
            <a:r>
              <a:rPr lang="en-US" sz="4800" b="1" kern="0">
                <a:solidFill>
                  <a:srgbClr val="003399"/>
                </a:solidFill>
                <a:latin typeface="Calibri"/>
                <a:cs typeface="Times New Roman" panose="02020603050405020304" pitchFamily="18" charset="0"/>
              </a:rPr>
              <a:t>UNIT </a:t>
            </a:r>
          </a:p>
          <a:p>
            <a:pPr marL="8467" algn="ctr" defTabSz="609630">
              <a:spcBef>
                <a:spcPts val="67"/>
              </a:spcBef>
            </a:pPr>
            <a:r>
              <a:rPr lang="en-US" sz="4800" b="1" kern="0">
                <a:solidFill>
                  <a:srgbClr val="003399"/>
                </a:solidFill>
                <a:latin typeface="Calibri"/>
                <a:cs typeface="Times New Roman" panose="02020603050405020304" pitchFamily="18" charset="0"/>
              </a:rPr>
              <a:t>GUIDING QUESTIONS:</a:t>
            </a:r>
          </a:p>
        </p:txBody>
      </p:sp>
      <p:sp>
        <p:nvSpPr>
          <p:cNvPr id="4" name="object 10">
            <a:extLst>
              <a:ext uri="{FF2B5EF4-FFF2-40B4-BE49-F238E27FC236}">
                <a16:creationId xmlns:a16="http://schemas.microsoft.com/office/drawing/2014/main" id="{24ECD45B-3DCC-980A-6AFB-0297C7F6555A}"/>
              </a:ext>
            </a:extLst>
          </p:cNvPr>
          <p:cNvSpPr txBox="1"/>
          <p:nvPr/>
        </p:nvSpPr>
        <p:spPr>
          <a:xfrm>
            <a:off x="5479334" y="1912208"/>
            <a:ext cx="6358249" cy="1855209"/>
          </a:xfrm>
          <a:prstGeom prst="rect">
            <a:avLst/>
          </a:prstGeom>
        </p:spPr>
        <p:txBody>
          <a:bodyPr vert="horz" wrap="square" lIns="0" tIns="8467" rIns="0" bIns="0" rtlCol="0" anchor="t">
            <a:noAutofit/>
          </a:bodyPr>
          <a:lstStyle/>
          <a:p>
            <a:pPr defTabSz="609630"/>
            <a:r>
              <a:rPr lang="en-US" sz="4000" b="1">
                <a:solidFill>
                  <a:prstClr val="white"/>
                </a:solidFill>
                <a:latin typeface="Calibri"/>
                <a:ea typeface="Arial" panose="020B0604020202020204" pitchFamily="34" charset="0"/>
                <a:cs typeface="Times New Roman" panose="02020603050405020304" pitchFamily="18" charset="0"/>
              </a:rPr>
              <a:t>Where is Arizona’s water? </a:t>
            </a:r>
          </a:p>
          <a:p>
            <a:pPr defTabSz="609630"/>
            <a:endParaRPr lang="en-US" sz="1333" b="1">
              <a:solidFill>
                <a:prstClr val="white"/>
              </a:solidFill>
              <a:latin typeface="Calibri"/>
              <a:ea typeface="Arial" panose="020B0604020202020204" pitchFamily="34" charset="0"/>
              <a:cs typeface="Times New Roman" panose="02020603050405020304" pitchFamily="18" charset="0"/>
            </a:endParaRPr>
          </a:p>
          <a:p>
            <a:pPr defTabSz="609630"/>
            <a:r>
              <a:rPr lang="en-US" sz="4000" b="1">
                <a:solidFill>
                  <a:prstClr val="white"/>
                </a:solidFill>
                <a:latin typeface="Calibri"/>
                <a:ea typeface="Arial" panose="020B0604020202020204" pitchFamily="34" charset="0"/>
                <a:cs typeface="Times New Roman"/>
              </a:rPr>
              <a:t>What are the connections between people, water, and heat in the Earth's systems?</a:t>
            </a:r>
            <a:endParaRPr lang="en-US" sz="4000">
              <a:solidFill>
                <a:prstClr val="white"/>
              </a:solidFill>
              <a:latin typeface="Calibri"/>
              <a:ea typeface="Arial" panose="020B0604020202020204" pitchFamily="34" charset="0"/>
              <a:cs typeface="Times New Roman"/>
            </a:endParaRPr>
          </a:p>
          <a:p>
            <a:pPr defTabSz="609630"/>
            <a:endParaRPr lang="en-US" sz="4000">
              <a:solidFill>
                <a:srgbClr val="002776"/>
              </a:solidFill>
              <a:latin typeface="Calibri"/>
            </a:endParaRPr>
          </a:p>
        </p:txBody>
      </p:sp>
    </p:spTree>
    <p:extLst>
      <p:ext uri="{BB962C8B-B14F-4D97-AF65-F5344CB8AC3E}">
        <p14:creationId xmlns:p14="http://schemas.microsoft.com/office/powerpoint/2010/main" val="285245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0835FF-58DF-38F5-97E4-0EC2069148DE}"/>
              </a:ext>
            </a:extLst>
          </p:cNvPr>
          <p:cNvSpPr/>
          <p:nvPr/>
        </p:nvSpPr>
        <p:spPr>
          <a:xfrm>
            <a:off x="-22025" y="3466540"/>
            <a:ext cx="6107013" cy="3476801"/>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Rectangle 1">
            <a:extLst>
              <a:ext uri="{FF2B5EF4-FFF2-40B4-BE49-F238E27FC236}">
                <a16:creationId xmlns:a16="http://schemas.microsoft.com/office/drawing/2014/main" id="{AB54E6E6-262F-3CE5-0299-6F0613E9BF31}"/>
              </a:ext>
            </a:extLst>
          </p:cNvPr>
          <p:cNvSpPr/>
          <p:nvPr/>
        </p:nvSpPr>
        <p:spPr>
          <a:xfrm>
            <a:off x="6092330" y="-10260"/>
            <a:ext cx="6107013" cy="3476801"/>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3" name="Rectangle 22">
            <a:extLst>
              <a:ext uri="{FF2B5EF4-FFF2-40B4-BE49-F238E27FC236}">
                <a16:creationId xmlns:a16="http://schemas.microsoft.com/office/drawing/2014/main" id="{E241F4BC-BCD7-3926-BC08-7D26EE9F9A3B}"/>
              </a:ext>
            </a:extLst>
          </p:cNvPr>
          <p:cNvSpPr/>
          <p:nvPr/>
        </p:nvSpPr>
        <p:spPr>
          <a:xfrm>
            <a:off x="6280298" y="184298"/>
            <a:ext cx="5727404" cy="30880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7" name="object 7"/>
          <p:cNvSpPr txBox="1">
            <a:spLocks noGrp="1"/>
          </p:cNvSpPr>
          <p:nvPr>
            <p:ph type="title" idx="4294967295"/>
          </p:nvPr>
        </p:nvSpPr>
        <p:spPr>
          <a:xfrm>
            <a:off x="6778697" y="498380"/>
            <a:ext cx="4448103" cy="364020"/>
          </a:xfrm>
          <a:prstGeom prst="rect">
            <a:avLst/>
          </a:prstGeom>
        </p:spPr>
        <p:txBody>
          <a:bodyPr vert="horz" wrap="square" lIns="0" tIns="0" rIns="0" bIns="0" rtlCol="0">
            <a:noAutofit/>
          </a:bodyPr>
          <a:lstStyle/>
          <a:p>
            <a:pPr marL="8467" marR="3387">
              <a:lnSpc>
                <a:spcPct val="121900"/>
              </a:lnSpc>
              <a:spcBef>
                <a:spcPts val="63"/>
              </a:spcBef>
            </a:pPr>
            <a:r>
              <a:rPr lang="en-US" sz="4000" b="1">
                <a:solidFill>
                  <a:srgbClr val="002776"/>
                </a:solidFill>
              </a:rPr>
              <a:t>GROUNDWATER</a:t>
            </a:r>
            <a:endParaRPr sz="4000" b="1">
              <a:solidFill>
                <a:srgbClr val="002776"/>
              </a:solidFill>
            </a:endParaRPr>
          </a:p>
        </p:txBody>
      </p:sp>
      <p:sp>
        <p:nvSpPr>
          <p:cNvPr id="8" name="object 8"/>
          <p:cNvSpPr txBox="1"/>
          <p:nvPr/>
        </p:nvSpPr>
        <p:spPr>
          <a:xfrm>
            <a:off x="6778697" y="1343186"/>
            <a:ext cx="4448103" cy="1364391"/>
          </a:xfrm>
          <a:prstGeom prst="rect">
            <a:avLst/>
          </a:prstGeom>
        </p:spPr>
        <p:txBody>
          <a:bodyPr vert="horz" wrap="square" lIns="0" tIns="0" rIns="0" bIns="0" rtlCol="0" anchor="t">
            <a:noAutofit/>
          </a:bodyPr>
          <a:lstStyle/>
          <a:p>
            <a:pPr defTabSz="609630">
              <a:lnSpc>
                <a:spcPct val="115000"/>
              </a:lnSpc>
            </a:pPr>
            <a:r>
              <a:rPr lang="en-US" sz="2133" b="1">
                <a:solidFill>
                  <a:prstClr val="black"/>
                </a:solidFill>
                <a:latin typeface="Calibri"/>
                <a:ea typeface="Arial" panose="020B0604020202020204" pitchFamily="34" charset="0"/>
              </a:rPr>
              <a:t>Model</a:t>
            </a:r>
            <a:r>
              <a:rPr lang="en-US" sz="2133">
                <a:solidFill>
                  <a:prstClr val="black"/>
                </a:solidFill>
                <a:latin typeface="Calibri"/>
                <a:ea typeface="Arial" panose="020B0604020202020204" pitchFamily="34" charset="0"/>
              </a:rPr>
              <a:t> aquifer recharge and extraction connecting water availability to human behavior. </a:t>
            </a:r>
            <a:endParaRPr lang="en-US" sz="2133">
              <a:solidFill>
                <a:prstClr val="black"/>
              </a:solidFill>
              <a:latin typeface="Calibri"/>
              <a:ea typeface="Arial" panose="020B0604020202020204" pitchFamily="34" charset="0"/>
              <a:cs typeface="Calibri"/>
            </a:endParaRPr>
          </a:p>
        </p:txBody>
      </p:sp>
      <p:sp>
        <p:nvSpPr>
          <p:cNvPr id="24" name="Rectangle 23">
            <a:extLst>
              <a:ext uri="{FF2B5EF4-FFF2-40B4-BE49-F238E27FC236}">
                <a16:creationId xmlns:a16="http://schemas.microsoft.com/office/drawing/2014/main" id="{B7EE8444-272E-6A59-56B0-37B54840758E}"/>
              </a:ext>
            </a:extLst>
          </p:cNvPr>
          <p:cNvSpPr/>
          <p:nvPr/>
        </p:nvSpPr>
        <p:spPr>
          <a:xfrm>
            <a:off x="160437" y="3671160"/>
            <a:ext cx="5727404" cy="30880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object 10"/>
          <p:cNvSpPr txBox="1"/>
          <p:nvPr/>
        </p:nvSpPr>
        <p:spPr>
          <a:xfrm>
            <a:off x="433435" y="4721411"/>
            <a:ext cx="5412563" cy="1881475"/>
          </a:xfrm>
          <a:prstGeom prst="rect">
            <a:avLst/>
          </a:prstGeom>
        </p:spPr>
        <p:txBody>
          <a:bodyPr vert="horz" wrap="square" lIns="0" tIns="0" rIns="0" bIns="0" rtlCol="0" anchor="t">
            <a:noAutofit/>
          </a:bodyPr>
          <a:lstStyle/>
          <a:p>
            <a:pPr defTabSz="609630">
              <a:lnSpc>
                <a:spcPct val="115000"/>
              </a:lnSpc>
            </a:pPr>
            <a:r>
              <a:rPr lang="en-US" sz="1600">
                <a:solidFill>
                  <a:prstClr val="black"/>
                </a:solidFill>
                <a:latin typeface="Calibri"/>
                <a:ea typeface="Arial" panose="020B0604020202020204" pitchFamily="34" charset="0"/>
              </a:rPr>
              <a:t>Use a system's model to learn how water moves through a watershed and </a:t>
            </a:r>
            <a:r>
              <a:rPr lang="en-US" sz="1600" b="1">
                <a:solidFill>
                  <a:prstClr val="black"/>
                </a:solidFill>
                <a:latin typeface="Calibri"/>
                <a:ea typeface="Arial" panose="020B0604020202020204" pitchFamily="34" charset="0"/>
              </a:rPr>
              <a:t>demonstrate</a:t>
            </a:r>
            <a:r>
              <a:rPr lang="en-US" sz="1600">
                <a:solidFill>
                  <a:prstClr val="black"/>
                </a:solidFill>
                <a:latin typeface="Calibri"/>
                <a:ea typeface="Arial" panose="020B0604020202020204" pitchFamily="34" charset="0"/>
              </a:rPr>
              <a:t> the human impact of changes to that natural system; city surfaces affect the movement of water, and those changes can be </a:t>
            </a:r>
            <a:r>
              <a:rPr lang="en-US" sz="1600" b="1">
                <a:solidFill>
                  <a:prstClr val="black"/>
                </a:solidFill>
                <a:latin typeface="Calibri"/>
                <a:ea typeface="Arial" panose="020B0604020202020204" pitchFamily="34" charset="0"/>
              </a:rPr>
              <a:t>observed/measured. Identify </a:t>
            </a:r>
            <a:r>
              <a:rPr lang="en-US" sz="1600">
                <a:solidFill>
                  <a:prstClr val="black"/>
                </a:solidFill>
                <a:latin typeface="Calibri"/>
                <a:ea typeface="Arial" panose="020B0604020202020204" pitchFamily="34" charset="0"/>
              </a:rPr>
              <a:t>the cause-and-effect interactions between matter and energy in the hydrosphere, biosphere, atmosphere, and geosphere. </a:t>
            </a:r>
            <a:endParaRPr lang="en-US" sz="1600">
              <a:solidFill>
                <a:prstClr val="black"/>
              </a:solidFill>
              <a:latin typeface="Calibri"/>
              <a:ea typeface="Arial" panose="020B0604020202020204" pitchFamily="34" charset="0"/>
              <a:cs typeface="Calibri"/>
            </a:endParaRPr>
          </a:p>
        </p:txBody>
      </p:sp>
      <p:cxnSp>
        <p:nvCxnSpPr>
          <p:cNvPr id="11" name="Straight Connector 10">
            <a:extLst>
              <a:ext uri="{FF2B5EF4-FFF2-40B4-BE49-F238E27FC236}">
                <a16:creationId xmlns:a16="http://schemas.microsoft.com/office/drawing/2014/main" id="{CA3B2A39-D283-604F-870D-31A97E232506}"/>
              </a:ext>
            </a:extLst>
          </p:cNvPr>
          <p:cNvCxnSpPr/>
          <p:nvPr/>
        </p:nvCxnSpPr>
        <p:spPr>
          <a:xfrm>
            <a:off x="6773333" y="1186823"/>
            <a:ext cx="4910667" cy="0"/>
          </a:xfrm>
          <a:prstGeom prst="line">
            <a:avLst/>
          </a:prstGeom>
          <a:ln w="38100">
            <a:solidFill>
              <a:srgbClr val="002776"/>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300D638-DA6A-FFD9-865E-74AE4E196E59}"/>
              </a:ext>
            </a:extLst>
          </p:cNvPr>
          <p:cNvSpPr/>
          <p:nvPr/>
        </p:nvSpPr>
        <p:spPr>
          <a:xfrm>
            <a:off x="-40380" y="-10260"/>
            <a:ext cx="6129039" cy="3476801"/>
          </a:xfrm>
          <a:prstGeom prst="rect">
            <a:avLst/>
          </a:prstGeom>
          <a:solidFill>
            <a:srgbClr val="AB0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2" name="Rectangle 21">
            <a:extLst>
              <a:ext uri="{FF2B5EF4-FFF2-40B4-BE49-F238E27FC236}">
                <a16:creationId xmlns:a16="http://schemas.microsoft.com/office/drawing/2014/main" id="{3BDE77E0-5632-93BD-B211-AF1FB4F85EFC}"/>
              </a:ext>
            </a:extLst>
          </p:cNvPr>
          <p:cNvSpPr/>
          <p:nvPr/>
        </p:nvSpPr>
        <p:spPr>
          <a:xfrm>
            <a:off x="167779" y="184298"/>
            <a:ext cx="5727404" cy="30880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Rectangle 4">
            <a:extLst>
              <a:ext uri="{FF2B5EF4-FFF2-40B4-BE49-F238E27FC236}">
                <a16:creationId xmlns:a16="http://schemas.microsoft.com/office/drawing/2014/main" id="{3BC4ABBF-4E5B-9897-7BF0-9406AFC0A3FA}"/>
              </a:ext>
            </a:extLst>
          </p:cNvPr>
          <p:cNvSpPr/>
          <p:nvPr/>
        </p:nvSpPr>
        <p:spPr>
          <a:xfrm>
            <a:off x="6084988" y="3476801"/>
            <a:ext cx="6129039" cy="3476801"/>
          </a:xfrm>
          <a:prstGeom prst="rect">
            <a:avLst/>
          </a:prstGeom>
          <a:solidFill>
            <a:srgbClr val="AB0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6" name="object 7">
            <a:extLst>
              <a:ext uri="{FF2B5EF4-FFF2-40B4-BE49-F238E27FC236}">
                <a16:creationId xmlns:a16="http://schemas.microsoft.com/office/drawing/2014/main" id="{28CBF6B6-76EB-D1AC-F789-2784745BD5A5}"/>
              </a:ext>
            </a:extLst>
          </p:cNvPr>
          <p:cNvSpPr txBox="1">
            <a:spLocks/>
          </p:cNvSpPr>
          <p:nvPr/>
        </p:nvSpPr>
        <p:spPr>
          <a:xfrm>
            <a:off x="671684" y="441766"/>
            <a:ext cx="3666401" cy="477250"/>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 CYCLE</a:t>
            </a:r>
          </a:p>
        </p:txBody>
      </p:sp>
      <p:sp>
        <p:nvSpPr>
          <p:cNvPr id="26" name="Rectangle 25">
            <a:extLst>
              <a:ext uri="{FF2B5EF4-FFF2-40B4-BE49-F238E27FC236}">
                <a16:creationId xmlns:a16="http://schemas.microsoft.com/office/drawing/2014/main" id="{265A1ECF-738D-E365-15D7-FBCBC8FB7A34}"/>
              </a:ext>
            </a:extLst>
          </p:cNvPr>
          <p:cNvSpPr/>
          <p:nvPr/>
        </p:nvSpPr>
        <p:spPr>
          <a:xfrm>
            <a:off x="6285805" y="3660900"/>
            <a:ext cx="5727404" cy="30880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cxnSp>
        <p:nvCxnSpPr>
          <p:cNvPr id="16" name="Straight Connector 15">
            <a:extLst>
              <a:ext uri="{FF2B5EF4-FFF2-40B4-BE49-F238E27FC236}">
                <a16:creationId xmlns:a16="http://schemas.microsoft.com/office/drawing/2014/main" id="{335B4C7F-FF6B-18CB-235A-87CB002EF2C4}"/>
              </a:ext>
            </a:extLst>
          </p:cNvPr>
          <p:cNvCxnSpPr/>
          <p:nvPr/>
        </p:nvCxnSpPr>
        <p:spPr>
          <a:xfrm>
            <a:off x="576148" y="1167569"/>
            <a:ext cx="491066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17" name="object 7">
            <a:extLst>
              <a:ext uri="{FF2B5EF4-FFF2-40B4-BE49-F238E27FC236}">
                <a16:creationId xmlns:a16="http://schemas.microsoft.com/office/drawing/2014/main" id="{356FA67B-C0D0-80D8-D63C-A8B1749D7F75}"/>
              </a:ext>
            </a:extLst>
          </p:cNvPr>
          <p:cNvSpPr txBox="1">
            <a:spLocks/>
          </p:cNvSpPr>
          <p:nvPr/>
        </p:nvSpPr>
        <p:spPr>
          <a:xfrm>
            <a:off x="845112" y="3805566"/>
            <a:ext cx="3666401" cy="477250"/>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002776"/>
                </a:solidFill>
                <a:latin typeface="Calibri"/>
              </a:rPr>
              <a:t>WATERSHED</a:t>
            </a:r>
          </a:p>
        </p:txBody>
      </p:sp>
      <p:sp>
        <p:nvSpPr>
          <p:cNvPr id="18" name="object 7">
            <a:extLst>
              <a:ext uri="{FF2B5EF4-FFF2-40B4-BE49-F238E27FC236}">
                <a16:creationId xmlns:a16="http://schemas.microsoft.com/office/drawing/2014/main" id="{143887DE-D309-14B9-D0B9-B2692BD79F90}"/>
              </a:ext>
            </a:extLst>
          </p:cNvPr>
          <p:cNvSpPr txBox="1">
            <a:spLocks/>
          </p:cNvSpPr>
          <p:nvPr/>
        </p:nvSpPr>
        <p:spPr>
          <a:xfrm>
            <a:off x="6773334" y="3780381"/>
            <a:ext cx="3666401" cy="477250"/>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SUSTAINABILITY</a:t>
            </a:r>
          </a:p>
        </p:txBody>
      </p:sp>
      <p:sp>
        <p:nvSpPr>
          <p:cNvPr id="20" name="object 8">
            <a:extLst>
              <a:ext uri="{FF2B5EF4-FFF2-40B4-BE49-F238E27FC236}">
                <a16:creationId xmlns:a16="http://schemas.microsoft.com/office/drawing/2014/main" id="{4433ED87-4126-734E-6CE6-1C9F4759272F}"/>
              </a:ext>
            </a:extLst>
          </p:cNvPr>
          <p:cNvSpPr txBox="1"/>
          <p:nvPr/>
        </p:nvSpPr>
        <p:spPr>
          <a:xfrm>
            <a:off x="6773334" y="4583471"/>
            <a:ext cx="4954821" cy="1383441"/>
          </a:xfrm>
          <a:prstGeom prst="rect">
            <a:avLst/>
          </a:prstGeom>
        </p:spPr>
        <p:txBody>
          <a:bodyPr vert="horz" wrap="square" lIns="0" tIns="0" rIns="0" bIns="0" rtlCol="0" anchor="t">
            <a:noAutofit/>
          </a:bodyPr>
          <a:lstStyle/>
          <a:p>
            <a:pPr defTabSz="609630">
              <a:lnSpc>
                <a:spcPct val="115000"/>
              </a:lnSpc>
            </a:pPr>
            <a:r>
              <a:rPr lang="en-US" sz="1600" b="1">
                <a:solidFill>
                  <a:prstClr val="black"/>
                </a:solidFill>
                <a:latin typeface="Calibri"/>
                <a:ea typeface="Arial" panose="020B0604020202020204" pitchFamily="34" charset="0"/>
              </a:rPr>
              <a:t>Act </a:t>
            </a:r>
            <a:r>
              <a:rPr lang="en-US" sz="1600">
                <a:solidFill>
                  <a:prstClr val="black"/>
                </a:solidFill>
                <a:latin typeface="Calibri"/>
                <a:ea typeface="Arial" panose="020B0604020202020204" pitchFamily="34" charset="0"/>
              </a:rPr>
              <a:t>as environmental stewards, conserving water through </a:t>
            </a:r>
          </a:p>
          <a:p>
            <a:pPr defTabSz="609630">
              <a:lnSpc>
                <a:spcPct val="114999"/>
              </a:lnSpc>
            </a:pPr>
            <a:r>
              <a:rPr lang="en-US" sz="1600">
                <a:solidFill>
                  <a:prstClr val="black"/>
                </a:solidFill>
                <a:latin typeface="Calibri"/>
                <a:ea typeface="Arial" panose="020B0604020202020204" pitchFamily="34" charset="0"/>
              </a:rPr>
              <a:t>both behaviors and available technologies, supporting resilient solutions that benefit the (biodiverse) community. </a:t>
            </a:r>
            <a:r>
              <a:rPr lang="en-US" sz="1600" b="1">
                <a:solidFill>
                  <a:prstClr val="black"/>
                </a:solidFill>
                <a:latin typeface="Calibri"/>
                <a:ea typeface="Arial" panose="020B0604020202020204" pitchFamily="34" charset="0"/>
              </a:rPr>
              <a:t>Design a solution </a:t>
            </a:r>
            <a:r>
              <a:rPr lang="en-US" sz="1600">
                <a:solidFill>
                  <a:prstClr val="black"/>
                </a:solidFill>
                <a:latin typeface="Calibri"/>
                <a:ea typeface="Arial" panose="020B0604020202020204" pitchFamily="34" charset="0"/>
              </a:rPr>
              <a:t>for water savings and safety</a:t>
            </a:r>
            <a:r>
              <a:rPr lang="en-US" sz="1600" b="1">
                <a:solidFill>
                  <a:prstClr val="black"/>
                </a:solidFill>
                <a:latin typeface="Calibri"/>
                <a:ea typeface="Arial" panose="020B0604020202020204" pitchFamily="34" charset="0"/>
              </a:rPr>
              <a:t>. </a:t>
            </a:r>
            <a:endParaRPr lang="en-US" sz="1600">
              <a:solidFill>
                <a:prstClr val="black"/>
              </a:solidFill>
              <a:latin typeface="Calibri"/>
              <a:ea typeface="Arial" panose="020B0604020202020204" pitchFamily="34" charset="0"/>
              <a:cs typeface="Calibri"/>
            </a:endParaRPr>
          </a:p>
        </p:txBody>
      </p:sp>
      <p:sp>
        <p:nvSpPr>
          <p:cNvPr id="21" name="object 8">
            <a:extLst>
              <a:ext uri="{FF2B5EF4-FFF2-40B4-BE49-F238E27FC236}">
                <a16:creationId xmlns:a16="http://schemas.microsoft.com/office/drawing/2014/main" id="{A51DAA40-0503-5298-D82C-046D526D2266}"/>
              </a:ext>
            </a:extLst>
          </p:cNvPr>
          <p:cNvSpPr txBox="1"/>
          <p:nvPr/>
        </p:nvSpPr>
        <p:spPr>
          <a:xfrm>
            <a:off x="576149" y="1343186"/>
            <a:ext cx="4448103" cy="1364391"/>
          </a:xfrm>
          <a:prstGeom prst="rect">
            <a:avLst/>
          </a:prstGeom>
        </p:spPr>
        <p:txBody>
          <a:bodyPr vert="horz" wrap="square" lIns="0" tIns="0" rIns="0" bIns="0" rtlCol="0" anchor="t">
            <a:noAutofit/>
          </a:bodyPr>
          <a:lstStyle/>
          <a:p>
            <a:pPr defTabSz="609630">
              <a:lnSpc>
                <a:spcPct val="115000"/>
              </a:lnSpc>
            </a:pPr>
            <a:r>
              <a:rPr lang="en-US" sz="1867" b="1">
                <a:solidFill>
                  <a:prstClr val="black"/>
                </a:solidFill>
                <a:latin typeface="Calibri"/>
                <a:ea typeface="Arial" panose="020B0604020202020204" pitchFamily="34" charset="0"/>
              </a:rPr>
              <a:t>Model </a:t>
            </a:r>
            <a:r>
              <a:rPr lang="en-US" sz="1867">
                <a:solidFill>
                  <a:prstClr val="black"/>
                </a:solidFill>
                <a:latin typeface="Calibri"/>
                <a:ea typeface="Arial" panose="020B0604020202020204" pitchFamily="34" charset="0"/>
              </a:rPr>
              <a:t>the movement of water molecules through the Arizona water cycle. Find evidence to support the argument that energy and matter interact in Earth's systems to create the water cycle. </a:t>
            </a:r>
            <a:endParaRPr lang="en-US" sz="1867">
              <a:solidFill>
                <a:prstClr val="black"/>
              </a:solidFill>
              <a:latin typeface="Calibri"/>
              <a:ea typeface="Arial" panose="020B0604020202020204" pitchFamily="34" charset="0"/>
              <a:cs typeface="Calibri"/>
            </a:endParaRPr>
          </a:p>
        </p:txBody>
      </p:sp>
      <p:cxnSp>
        <p:nvCxnSpPr>
          <p:cNvPr id="25" name="Straight Connector 24">
            <a:extLst>
              <a:ext uri="{FF2B5EF4-FFF2-40B4-BE49-F238E27FC236}">
                <a16:creationId xmlns:a16="http://schemas.microsoft.com/office/drawing/2014/main" id="{70E15DDE-7F6C-F49C-1D36-8FA27942C066}"/>
              </a:ext>
            </a:extLst>
          </p:cNvPr>
          <p:cNvCxnSpPr/>
          <p:nvPr/>
        </p:nvCxnSpPr>
        <p:spPr>
          <a:xfrm>
            <a:off x="671683" y="4537260"/>
            <a:ext cx="4910667" cy="0"/>
          </a:xfrm>
          <a:prstGeom prst="line">
            <a:avLst/>
          </a:prstGeom>
          <a:ln w="38100">
            <a:solidFill>
              <a:srgbClr val="00277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D2BECAE-F8AE-E08F-6DF8-4BC8CD665F4A}"/>
              </a:ext>
            </a:extLst>
          </p:cNvPr>
          <p:cNvCxnSpPr/>
          <p:nvPr/>
        </p:nvCxnSpPr>
        <p:spPr>
          <a:xfrm>
            <a:off x="6773333" y="4515644"/>
            <a:ext cx="491066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2C1722-765B-58A9-31E7-B13C3FA9569E}"/>
              </a:ext>
            </a:extLst>
          </p:cNvPr>
          <p:cNvSpPr/>
          <p:nvPr/>
        </p:nvSpPr>
        <p:spPr>
          <a:xfrm>
            <a:off x="1507958" y="197573"/>
            <a:ext cx="10790989" cy="1136243"/>
          </a:xfrm>
          <a:prstGeom prst="rect">
            <a:avLst/>
          </a:prstGeom>
          <a:solidFill>
            <a:srgbClr val="0027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itle 3">
            <a:extLst>
              <a:ext uri="{FF2B5EF4-FFF2-40B4-BE49-F238E27FC236}">
                <a16:creationId xmlns:a16="http://schemas.microsoft.com/office/drawing/2014/main" id="{F0C09036-D672-E5AF-D28A-32B4F78E0A75}"/>
              </a:ext>
            </a:extLst>
          </p:cNvPr>
          <p:cNvSpPr txBox="1">
            <a:spLocks/>
          </p:cNvSpPr>
          <p:nvPr/>
        </p:nvSpPr>
        <p:spPr>
          <a:xfrm>
            <a:off x="2449096" y="359222"/>
            <a:ext cx="7966910" cy="812943"/>
          </a:xfrm>
          <a:prstGeom prst="rect">
            <a:avLst/>
          </a:prstGeom>
        </p:spPr>
        <p:txBody>
          <a:bodyPr>
            <a:noAutofit/>
          </a:bodyPr>
          <a:lstStyle>
            <a:lvl1pPr eaLnBrk="1" hangingPunct="1">
              <a:defRPr>
                <a:latin typeface="+mj-lt"/>
                <a:ea typeface="+mj-ea"/>
                <a:cs typeface="+mj-cs"/>
              </a:defRPr>
            </a:lvl1pPr>
          </a:lstStyle>
          <a:p>
            <a:pPr algn="ctr" defTabSz="609630"/>
            <a:r>
              <a:rPr lang="en-US" sz="5334" b="1" kern="0">
                <a:solidFill>
                  <a:prstClr val="white"/>
                </a:solidFill>
                <a:latin typeface="Calibri"/>
              </a:rPr>
              <a:t>Intro Demonstration Video:</a:t>
            </a:r>
          </a:p>
        </p:txBody>
      </p:sp>
      <p:pic>
        <p:nvPicPr>
          <p:cNvPr id="3" name="Online Media 2" title="How to Make a Cloud in Your Mouth">
            <a:hlinkClick r:id="" action="ppaction://media"/>
            <a:extLst>
              <a:ext uri="{FF2B5EF4-FFF2-40B4-BE49-F238E27FC236}">
                <a16:creationId xmlns:a16="http://schemas.microsoft.com/office/drawing/2014/main" id="{1C5855DC-3874-1309-CF61-A4130BAA9C85}"/>
              </a:ext>
            </a:extLst>
          </p:cNvPr>
          <p:cNvPicPr>
            <a:picLocks noRot="1" noChangeAspect="1"/>
          </p:cNvPicPr>
          <p:nvPr>
            <a:videoFile r:link="rId1"/>
          </p:nvPr>
        </p:nvPicPr>
        <p:blipFill>
          <a:blip r:embed="rId4"/>
          <a:stretch>
            <a:fillRect/>
          </a:stretch>
        </p:blipFill>
        <p:spPr>
          <a:xfrm>
            <a:off x="709797" y="1368056"/>
            <a:ext cx="9710208" cy="5486400"/>
          </a:xfrm>
          <a:prstGeom prst="rect">
            <a:avLst/>
          </a:prstGeom>
        </p:spPr>
      </p:pic>
    </p:spTree>
    <p:extLst>
      <p:ext uri="{BB962C8B-B14F-4D97-AF65-F5344CB8AC3E}">
        <p14:creationId xmlns:p14="http://schemas.microsoft.com/office/powerpoint/2010/main" val="2993151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7336431" y="962422"/>
            <a:ext cx="5325320" cy="830997"/>
          </a:xfrm>
          <a:prstGeom prst="rect">
            <a:avLst/>
          </a:prstGeom>
          <a:noFill/>
        </p:spPr>
        <p:txBody>
          <a:bodyPr wrap="square" rtlCol="0">
            <a:spAutoFit/>
          </a:bodyPr>
          <a:lstStyle/>
          <a:p>
            <a:pPr defTabSz="609630"/>
            <a:r>
              <a:rPr lang="en-US" sz="4800" b="1" dirty="0">
                <a:solidFill>
                  <a:srgbClr val="002776"/>
                </a:solidFill>
                <a:latin typeface="Calibri"/>
              </a:rPr>
              <a:t>Water Principles</a:t>
            </a:r>
          </a:p>
        </p:txBody>
      </p:sp>
      <p:pic>
        <p:nvPicPr>
          <p:cNvPr id="6" name="Picture 5" descr="View of Planet Earth">
            <a:extLst>
              <a:ext uri="{FF2B5EF4-FFF2-40B4-BE49-F238E27FC236}">
                <a16:creationId xmlns:a16="http://schemas.microsoft.com/office/drawing/2014/main" id="{E6F07E93-7FA7-32EB-51D1-669B1E1F51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86" y="1518180"/>
            <a:ext cx="6869337" cy="3821641"/>
          </a:xfrm>
          <a:prstGeom prst="rect">
            <a:avLst/>
          </a:prstGeom>
        </p:spPr>
      </p:pic>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919574"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 FESTIVAL UNIT: </a:t>
            </a:r>
            <a:endParaRPr lang="en-US" sz="4000" b="1">
              <a:solidFill>
                <a:srgbClr val="002776"/>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7336431" y="1762641"/>
            <a:ext cx="4358185" cy="4607095"/>
          </a:xfrm>
          <a:prstGeom prst="rect">
            <a:avLst/>
          </a:prstGeom>
          <a:noFill/>
        </p:spPr>
        <p:txBody>
          <a:bodyPr wrap="square" rtlCol="0">
            <a:spAutoFit/>
          </a:bodyPr>
          <a:lstStyle/>
          <a:p>
            <a:pPr marL="490033" indent="-331275" defTabSz="609630">
              <a:buFontTx/>
              <a:buAutoNum type="arabicPeriod"/>
            </a:pPr>
            <a:r>
              <a:rPr lang="en-US" sz="2667" b="1">
                <a:solidFill>
                  <a:srgbClr val="002776"/>
                </a:solidFill>
                <a:latin typeface="Calibri"/>
              </a:rPr>
              <a:t>Water is essential for all life on Earth to exist.</a:t>
            </a:r>
          </a:p>
          <a:p>
            <a:pPr marL="490033" indent="-331275" defTabSz="609630">
              <a:buFontTx/>
              <a:buAutoNum type="arabicPeriod"/>
            </a:pPr>
            <a:r>
              <a:rPr lang="en-US" sz="2667" b="1">
                <a:solidFill>
                  <a:srgbClr val="002776"/>
                </a:solidFill>
                <a:latin typeface="Calibri"/>
              </a:rPr>
              <a:t>Water connects all Earth systems.</a:t>
            </a:r>
          </a:p>
          <a:p>
            <a:pPr marL="490033" indent="-331275" defTabSz="609630">
              <a:buFontTx/>
              <a:buAutoNum type="arabicPeriod"/>
            </a:pPr>
            <a:r>
              <a:rPr lang="en-US" sz="2667" b="1">
                <a:solidFill>
                  <a:srgbClr val="002776"/>
                </a:solidFill>
                <a:latin typeface="Calibri"/>
              </a:rPr>
              <a:t>Water is a natural resource.</a:t>
            </a:r>
          </a:p>
          <a:p>
            <a:pPr marL="490033" indent="-331275" defTabSz="609630">
              <a:buFontTx/>
              <a:buAutoNum type="arabicPeriod"/>
            </a:pPr>
            <a:r>
              <a:rPr lang="en-US" sz="2667" b="1">
                <a:solidFill>
                  <a:srgbClr val="002776"/>
                </a:solidFill>
                <a:latin typeface="Calibri"/>
              </a:rPr>
              <a:t>Water has unique and complex physical and chemical characteristics.</a:t>
            </a:r>
          </a:p>
          <a:p>
            <a:pPr marL="490033" indent="-331275" defTabSz="609630">
              <a:buFontTx/>
              <a:buAutoNum type="arabicPeriod"/>
            </a:pPr>
            <a:r>
              <a:rPr lang="en-US" sz="2667" b="1">
                <a:solidFill>
                  <a:srgbClr val="002776"/>
                </a:solidFill>
                <a:latin typeface="Calibri"/>
              </a:rPr>
              <a:t>Water resources are managed.</a:t>
            </a:r>
          </a:p>
        </p:txBody>
      </p:sp>
    </p:spTree>
    <p:extLst>
      <p:ext uri="{BB962C8B-B14F-4D97-AF65-F5344CB8AC3E}">
        <p14:creationId xmlns:p14="http://schemas.microsoft.com/office/powerpoint/2010/main" val="2674060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DBF1A-67D7-81C9-3A66-F8D9E82D718D}"/>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25FF5CE-7E1C-40A7-F38E-CEEA08FBD675}"/>
              </a:ext>
            </a:extLst>
          </p:cNvPr>
          <p:cNvSpPr txBox="1">
            <a:spLocks/>
          </p:cNvSpPr>
          <p:nvPr/>
        </p:nvSpPr>
        <p:spPr>
          <a:xfrm>
            <a:off x="588427" y="918612"/>
            <a:ext cx="11004848" cy="791466"/>
          </a:xfrm>
          <a:prstGeom prst="rect">
            <a:avLst/>
          </a:prstGeom>
        </p:spPr>
        <p:txBody>
          <a:bodyPr lIns="60960" tIns="30480" rIns="60960" bIns="30480" anchor="t">
            <a:noAutofit/>
          </a:bodyPr>
          <a:lstStyle>
            <a:lvl1pPr eaLnBrk="1" hangingPunct="1">
              <a:defRPr>
                <a:latin typeface="+mj-lt"/>
                <a:ea typeface="+mj-ea"/>
                <a:cs typeface="+mj-cs"/>
              </a:defRPr>
            </a:lvl1pPr>
          </a:lstStyle>
          <a:p>
            <a:pPr algn="ctr" defTabSz="609630"/>
            <a:r>
              <a:rPr lang="en-US" sz="5334" b="1" kern="0">
                <a:solidFill>
                  <a:srgbClr val="002776"/>
                </a:solidFill>
                <a:latin typeface="Calibri"/>
                <a:ea typeface="Calibri"/>
                <a:cs typeface="Calibri"/>
              </a:rPr>
              <a:t>Introduction:</a:t>
            </a:r>
            <a:br>
              <a:rPr lang="en-US" sz="5334" b="1" kern="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sz="5334" b="1" kern="0">
                <a:solidFill>
                  <a:srgbClr val="002776"/>
                </a:solidFill>
                <a:latin typeface="Calibri"/>
                <a:ea typeface="Calibri"/>
                <a:cs typeface="Calibri"/>
              </a:rPr>
              <a:t>How Water Moves In Earth's Systems</a:t>
            </a:r>
          </a:p>
        </p:txBody>
      </p:sp>
      <p:sp>
        <p:nvSpPr>
          <p:cNvPr id="3" name="Text Box 4">
            <a:extLst>
              <a:ext uri="{FF2B5EF4-FFF2-40B4-BE49-F238E27FC236}">
                <a16:creationId xmlns:a16="http://schemas.microsoft.com/office/drawing/2014/main" id="{472F3271-F9EE-3020-183F-62D9D8FD0E50}"/>
              </a:ext>
            </a:extLst>
          </p:cNvPr>
          <p:cNvSpPr txBox="1">
            <a:spLocks noChangeArrowheads="1"/>
          </p:cNvSpPr>
          <p:nvPr/>
        </p:nvSpPr>
        <p:spPr bwMode="auto">
          <a:xfrm>
            <a:off x="1045411" y="3138905"/>
            <a:ext cx="10101179" cy="2462213"/>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 </a:t>
            </a:r>
            <a:r>
              <a:rPr lang="en-US" sz="4800" b="1" kern="0">
                <a:solidFill>
                  <a:sysClr val="windowText" lastClr="000000"/>
                </a:solidFill>
                <a:latin typeface="Calibri"/>
              </a:rPr>
              <a:t> </a:t>
            </a:r>
          </a:p>
          <a:p>
            <a:pPr marL="457223" indent="-457223" defTabSz="609630">
              <a:buFont typeface="Arial" panose="020B0604020202020204" pitchFamily="34" charset="0"/>
              <a:buChar char="•"/>
            </a:pPr>
            <a:r>
              <a:rPr lang="en-US" sz="3600" kern="0">
                <a:solidFill>
                  <a:srgbClr val="002776"/>
                </a:solidFill>
                <a:latin typeface="Calibri"/>
              </a:rPr>
              <a:t>How does water move and change form in the earth’s natural system?</a:t>
            </a:r>
          </a:p>
          <a:p>
            <a:pPr marL="457223" indent="-457223" defTabSz="609630">
              <a:buFont typeface="Arial" panose="020B0604020202020204" pitchFamily="34" charset="0"/>
              <a:buChar char="•"/>
            </a:pPr>
            <a:r>
              <a:rPr lang="en-US" sz="3600" kern="0">
                <a:solidFill>
                  <a:srgbClr val="002776"/>
                </a:solidFill>
                <a:latin typeface="Calibri"/>
                <a:ea typeface="Calibri"/>
                <a:cs typeface="Calibri"/>
              </a:rPr>
              <a:t>What are the forces that drive the water cycle?</a:t>
            </a:r>
            <a:endParaRPr lang="en-US" sz="1200">
              <a:solidFill>
                <a:prstClr val="black"/>
              </a:solidFill>
              <a:latin typeface="Calibri"/>
            </a:endParaRPr>
          </a:p>
        </p:txBody>
      </p:sp>
    </p:spTree>
    <p:extLst>
      <p:ext uri="{BB962C8B-B14F-4D97-AF65-F5344CB8AC3E}">
        <p14:creationId xmlns:p14="http://schemas.microsoft.com/office/powerpoint/2010/main" val="3751576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a:extLst>
            <a:ext uri="{FF2B5EF4-FFF2-40B4-BE49-F238E27FC236}">
              <a16:creationId xmlns:a16="http://schemas.microsoft.com/office/drawing/2014/main" id="{DF6625E2-9C49-C0D5-7608-D056638257A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2EC1ADC-E12F-6219-FEBE-DD92984EB59D}"/>
              </a:ext>
            </a:extLst>
          </p:cNvPr>
          <p:cNvSpPr/>
          <p:nvPr/>
        </p:nvSpPr>
        <p:spPr>
          <a:xfrm>
            <a:off x="1897627" y="218725"/>
            <a:ext cx="8206077" cy="927298"/>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8" name="TextBox 7">
            <a:extLst>
              <a:ext uri="{FF2B5EF4-FFF2-40B4-BE49-F238E27FC236}">
                <a16:creationId xmlns:a16="http://schemas.microsoft.com/office/drawing/2014/main" id="{AF335327-6B44-8F25-EBC9-07DC955A43C5}"/>
              </a:ext>
            </a:extLst>
          </p:cNvPr>
          <p:cNvSpPr txBox="1"/>
          <p:nvPr/>
        </p:nvSpPr>
        <p:spPr>
          <a:xfrm>
            <a:off x="2092975" y="348227"/>
            <a:ext cx="7803264" cy="681982"/>
          </a:xfrm>
          <a:prstGeom prst="rect">
            <a:avLst/>
          </a:prstGeom>
          <a:noFill/>
        </p:spPr>
        <p:txBody>
          <a:bodyPr wrap="square" lIns="60960" tIns="30480" rIns="60960" bIns="30480" anchor="t">
            <a:spAutoFit/>
          </a:bodyPr>
          <a:lstStyle/>
          <a:p>
            <a:pPr algn="ctr" defTabSz="609630">
              <a:lnSpc>
                <a:spcPts val="5667"/>
              </a:lnSpc>
            </a:pPr>
            <a:r>
              <a:rPr lang="en-US" sz="2133" b="1">
                <a:solidFill>
                  <a:srgbClr val="0033CC"/>
                </a:solidFill>
                <a:latin typeface="Calibri"/>
                <a:ea typeface="Calibri"/>
                <a:cs typeface="Calibri"/>
              </a:rPr>
              <a:t>Water Movement &amp; Form Changes </a:t>
            </a:r>
            <a:endParaRPr lang="en-US" sz="2133">
              <a:solidFill>
                <a:prstClr val="black"/>
              </a:solidFill>
              <a:latin typeface="Calibri"/>
              <a:ea typeface="Calibri"/>
              <a:cs typeface="Calibri"/>
            </a:endParaRPr>
          </a:p>
        </p:txBody>
      </p:sp>
      <p:pic>
        <p:nvPicPr>
          <p:cNvPr id="3" name="Picture 2" descr="A diagram of water cycle&#10;&#10;AI-generated content may be incorrect.">
            <a:extLst>
              <a:ext uri="{FF2B5EF4-FFF2-40B4-BE49-F238E27FC236}">
                <a16:creationId xmlns:a16="http://schemas.microsoft.com/office/drawing/2014/main" id="{911B33E5-1D4D-462E-69C3-8DE1C846FB04}"/>
              </a:ext>
            </a:extLst>
          </p:cNvPr>
          <p:cNvPicPr>
            <a:picLocks noChangeAspect="1"/>
          </p:cNvPicPr>
          <p:nvPr/>
        </p:nvPicPr>
        <p:blipFill>
          <a:blip r:embed="rId3"/>
          <a:stretch>
            <a:fillRect/>
          </a:stretch>
        </p:blipFill>
        <p:spPr>
          <a:xfrm>
            <a:off x="2477794" y="1143000"/>
            <a:ext cx="7034707" cy="5408706"/>
          </a:xfrm>
          <a:prstGeom prst="rect">
            <a:avLst/>
          </a:prstGeom>
        </p:spPr>
      </p:pic>
    </p:spTree>
    <p:extLst>
      <p:ext uri="{BB962C8B-B14F-4D97-AF65-F5344CB8AC3E}">
        <p14:creationId xmlns:p14="http://schemas.microsoft.com/office/powerpoint/2010/main" val="1784541512"/>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7" ma:contentTypeDescription="Create a new document." ma:contentTypeScope="" ma:versionID="ab3c3c4529f29c162f4e51af04ae84c5">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5c2883e15ab96eb4db86e112453e4616"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3E31B6-D016-4783-A742-69584922E882}">
  <ds:schemaRefs>
    <ds:schemaRef ds:uri="http://schemas.microsoft.com/office/2006/metadata/properties"/>
    <ds:schemaRef ds:uri="http://schemas.microsoft.com/office/infopath/2007/PartnerControls"/>
    <ds:schemaRef ds:uri="45cddd84-9009-4611-b816-377d489ab1d4"/>
    <ds:schemaRef ds:uri="26ede100-5152-44e7-a4c8-19ec410de5d4"/>
  </ds:schemaRefs>
</ds:datastoreItem>
</file>

<file path=customXml/itemProps2.xml><?xml version="1.0" encoding="utf-8"?>
<ds:datastoreItem xmlns:ds="http://schemas.openxmlformats.org/officeDocument/2006/customXml" ds:itemID="{6C5515F6-4D72-47B3-869A-0FDD893DDB2E}">
  <ds:schemaRefs>
    <ds:schemaRef ds:uri="http://schemas.microsoft.com/sharepoint/v3/contenttype/forms"/>
  </ds:schemaRefs>
</ds:datastoreItem>
</file>

<file path=customXml/itemProps3.xml><?xml version="1.0" encoding="utf-8"?>
<ds:datastoreItem xmlns:ds="http://schemas.openxmlformats.org/officeDocument/2006/customXml" ds:itemID="{6FEA47BC-BFB4-4C99-806E-64F80FFA0D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ede100-5152-44e7-a4c8-19ec410de5d4"/>
    <ds:schemaRef ds:uri="45cddd84-9009-4611-b816-377d489ab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2848</Words>
  <Application>Microsoft Office PowerPoint</Application>
  <PresentationFormat>Widescreen</PresentationFormat>
  <Paragraphs>244</Paragraphs>
  <Slides>28</Slides>
  <Notes>23</Notes>
  <HiddenSlides>1</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Arial,Sans-Serif</vt:lpstr>
      <vt:lpstr>Calibri</vt:lpstr>
      <vt:lpstr>Google Sans</vt:lpstr>
      <vt:lpstr>Lora</vt:lpstr>
      <vt:lpstr>Merriweather Web</vt:lpstr>
      <vt:lpstr>Segoe UI</vt:lpstr>
      <vt:lpstr>Source Sans Pro</vt:lpstr>
      <vt:lpstr>Times New Roman</vt:lpstr>
      <vt:lpstr>Wingdings</vt:lpstr>
      <vt:lpstr>UArizona Professional</vt:lpstr>
      <vt:lpstr>PowerPoint Presentation</vt:lpstr>
      <vt:lpstr>Student Pre and Post Survey</vt:lpstr>
      <vt:lpstr>AWF Unit of Study </vt:lpstr>
      <vt:lpstr>PowerPoint Presentation</vt:lpstr>
      <vt:lpstr>GROUNDWATER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Spaeth, Michael Keoki - (mkspaeth)</dc:creator>
  <cp:lastModifiedBy>Spaeth, Michael Keoki - (mkspaeth)</cp:lastModifiedBy>
  <cp:revision>2</cp:revision>
  <dcterms:created xsi:type="dcterms:W3CDTF">2025-08-19T16:20:16Z</dcterms:created>
  <dcterms:modified xsi:type="dcterms:W3CDTF">2025-08-21T17:44:46Z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ies>
</file>