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Layouts/slideLayout14.xml" ContentType="application/vnd.openxmlformats-officedocument.presentationml.slideLayou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379" r:id="rId2"/>
    <p:sldId id="435" r:id="rId3"/>
    <p:sldId id="436" r:id="rId4"/>
    <p:sldId id="380" r:id="rId5"/>
    <p:sldId id="385" r:id="rId6"/>
    <p:sldId id="386" r:id="rId7"/>
    <p:sldId id="381" r:id="rId8"/>
    <p:sldId id="383" r:id="rId9"/>
    <p:sldId id="388" r:id="rId10"/>
    <p:sldId id="389" r:id="rId11"/>
    <p:sldId id="371" r:id="rId12"/>
    <p:sldId id="377" r:id="rId13"/>
    <p:sldId id="414" r:id="rId14"/>
    <p:sldId id="390" r:id="rId15"/>
    <p:sldId id="391"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384804-82CA-4795-91D5-A5798F1D19F7}" type="datetimeFigureOut">
              <a:rPr lang="en-US" smtClean="0"/>
              <a:t>8/19/2025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D6E88-1A94-42C6-93E4-B01139CE2742}" type="slidenum">
              <a:rPr lang="en-US" smtClean="0"/>
              <a:t>‹#›</a:t>
            </a:fld>
            <a:endParaRPr lang="en-US"/>
          </a:p>
        </p:txBody>
      </p:sp>
    </p:spTree>
    <p:extLst>
      <p:ext uri="{BB962C8B-B14F-4D97-AF65-F5344CB8AC3E}">
        <p14:creationId xmlns:p14="http://schemas.microsoft.com/office/powerpoint/2010/main" val="39245677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new.azwater.gov/ama"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rojectwet.arizona.edu/arizona-water-festival/teacher-resources/student-survey"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atereducation.org/post/food-facts-how-much-water-does-it-take-produce"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all use and need water to survive. </a:t>
            </a:r>
          </a:p>
          <a:p>
            <a:r>
              <a:rPr lang="en-US"/>
              <a:t>Water is used to make all of them.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946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a water steward is really about both… making good choices to practice water wise behaviors while also utilizing new technologies to make water use more efficient. This is how we can all help make a positive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17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Explain: </a:t>
            </a:r>
            <a:r>
              <a:rPr lang="en-US"/>
              <a:t>Students interpret a population growth graph and water usage over time graph and share conclusions about what the graph means.  </a:t>
            </a:r>
          </a:p>
          <a:p>
            <a:endParaRPr lang="en-US"/>
          </a:p>
          <a:p>
            <a:r>
              <a:rPr lang="en-US"/>
              <a:t>There is hope! What do we notice in 1980? Passes the 1980 Groundwater Management Act… </a:t>
            </a:r>
          </a:p>
          <a:p>
            <a:endParaRPr lang="en-US"/>
          </a:p>
          <a:p>
            <a:r>
              <a:rPr lang="en-US"/>
              <a:t>1980 we had 2.7 million people but we were using over 9 million acre-feet of water </a:t>
            </a:r>
            <a:endParaRPr lang="en-US">
              <a:ea typeface="Calibri"/>
              <a:cs typeface="Calibri"/>
            </a:endParaRPr>
          </a:p>
          <a:p>
            <a:endParaRPr lang="en-US"/>
          </a:p>
          <a:p>
            <a:r>
              <a:rPr lang="en-US"/>
              <a:t>2019 we have over 7 million people and we are using under 7 million acre-feet of water – that is pretty incredible</a:t>
            </a:r>
            <a:endParaRPr lang="en-US">
              <a:ea typeface="Calibri"/>
              <a:cs typeface="Calibri"/>
            </a:endParaRPr>
          </a:p>
          <a:p>
            <a:endParaRPr lang="en-US"/>
          </a:p>
          <a:p>
            <a:r>
              <a:rPr lang="en-US" b="0" i="0">
                <a:solidFill>
                  <a:srgbClr val="FFFFFF"/>
                </a:solidFill>
                <a:effectLst/>
                <a:highlight>
                  <a:srgbClr val="EA7548"/>
                </a:highlight>
                <a:latin typeface="Roboto"/>
                <a:ea typeface="Roboto"/>
                <a:cs typeface="Roboto"/>
              </a:rPr>
              <a:t>through significant investments in water conservation and infrastructure and the reuse of water, our water use is essentially the same as it was more than half a century ago.</a:t>
            </a:r>
          </a:p>
          <a:p>
            <a:endParaRPr lang="en-US" b="0" i="0">
              <a:solidFill>
                <a:srgbClr val="FFFFFF"/>
              </a:solidFill>
              <a:effectLst/>
              <a:highlight>
                <a:srgbClr val="EA7548"/>
              </a:highlight>
              <a:latin typeface="Roboto" panose="02000000000000000000" pitchFamily="2" charset="0"/>
            </a:endParaRPr>
          </a:p>
          <a:p>
            <a:r>
              <a:rPr lang="en-US" b="0" i="0">
                <a:solidFill>
                  <a:srgbClr val="FFFFFF"/>
                </a:solidFill>
                <a:effectLst/>
                <a:highlight>
                  <a:srgbClr val="EA7548"/>
                </a:highlight>
                <a:latin typeface="Roboto"/>
                <a:ea typeface="Roboto"/>
                <a:cs typeface="Roboto"/>
              </a:rPr>
              <a:t>What is an acre foot of water? = enough water to cover an acre of land a foot deep = 326,000 gallons (about the size of a football field a foot deep). </a:t>
            </a:r>
          </a:p>
          <a:p>
            <a:r>
              <a:rPr lang="en-US" b="0" i="0">
                <a:solidFill>
                  <a:srgbClr val="FFFFFF"/>
                </a:solidFill>
                <a:effectLst/>
                <a:highlight>
                  <a:srgbClr val="EA7548"/>
                </a:highlight>
                <a:latin typeface="Roboto"/>
                <a:ea typeface="Roboto"/>
                <a:cs typeface="Roboto"/>
              </a:rPr>
              <a:t>According to the ADWR – </a:t>
            </a:r>
            <a:r>
              <a:rPr lang="en-US" b="0" i="0">
                <a:solidFill>
                  <a:srgbClr val="000000"/>
                </a:solidFill>
                <a:effectLst/>
                <a:highlight>
                  <a:srgbClr val="FFFFFF"/>
                </a:highlight>
                <a:latin typeface="Roboto"/>
                <a:ea typeface="Roboto"/>
                <a:cs typeface="Roboto"/>
              </a:rPr>
              <a:t>The average number of homes served annually by an acre-foot of water actually increases to 3.5 when all of </a:t>
            </a:r>
            <a:r>
              <a:rPr lang="en-US" b="0" i="0" u="none" strike="noStrike">
                <a:solidFill>
                  <a:srgbClr val="AA0000"/>
                </a:solidFill>
                <a:effectLst/>
                <a:highlight>
                  <a:srgbClr val="FFFFFF"/>
                </a:highlight>
                <a:latin typeface="Roboto"/>
                <a:ea typeface="Roboto"/>
                <a:cs typeface="Roboto"/>
                <a:hlinkClick r:id="rId3"/>
              </a:rPr>
              <a:t>Arizona’s five “Active Management Areas”</a:t>
            </a:r>
            <a:r>
              <a:rPr lang="en-US" b="0" i="0">
                <a:solidFill>
                  <a:srgbClr val="000000"/>
                </a:solidFill>
                <a:effectLst/>
                <a:highlight>
                  <a:srgbClr val="FFFFFF"/>
                </a:highlight>
                <a:latin typeface="Roboto"/>
                <a:ea typeface="Roboto"/>
                <a:cs typeface="Roboto"/>
              </a:rPr>
              <a:t> are taken into account. There are many variables but this is how cities look at development of new homes. </a:t>
            </a:r>
            <a:endParaRPr lang="en-US">
              <a:latin typeface="Roboto"/>
              <a:ea typeface="Roboto"/>
              <a:cs typeface="Roboto"/>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573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Worksheets for your students to check their understanding of sustainability actions. And resources they can share with family and friends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929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Evaluate: </a:t>
            </a:r>
            <a:r>
              <a:rPr lang="en-US"/>
              <a:t>Students brainstorm solutions (both behaviors and technologies) that can help to conserve and protect water. Standards-based assessment: 4.E1U2.10 Define problem(s) and design solution(s) to minimize the effects of natural hazards (in the context of droughts and water scarcity).   </a:t>
            </a:r>
          </a:p>
        </p:txBody>
      </p:sp>
    </p:spTree>
    <p:extLst>
      <p:ext uri="{BB962C8B-B14F-4D97-AF65-F5344CB8AC3E}">
        <p14:creationId xmlns:p14="http://schemas.microsoft.com/office/powerpoint/2010/main" val="3391691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78d9035bb8_1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78d9035bb8_1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Hopefully now you have a much better understanding of where water is in Arizona and how you can help conserve and protect it.  And you can understand and appreciate the connections between people, water and heat in the environment. </a:t>
            </a:r>
          </a:p>
          <a:p>
            <a:pPr marL="0" lvl="0" indent="0" algn="l" rtl="0">
              <a:spcBef>
                <a:spcPts val="0"/>
              </a:spcBef>
              <a:spcAft>
                <a:spcPts val="0"/>
              </a:spcAft>
              <a:buNone/>
            </a:pPr>
            <a:endParaRPr lang="en-US"/>
          </a:p>
          <a:p>
            <a:pPr marL="0" marR="0">
              <a:lnSpc>
                <a:spcPct val="115000"/>
              </a:lnSpc>
              <a:spcBef>
                <a:spcPts val="230"/>
              </a:spcBef>
              <a:spcAft>
                <a:spcPts val="0"/>
              </a:spcAft>
            </a:pPr>
            <a:r>
              <a:rPr lang="en-US" sz="1800">
                <a:effectLst/>
                <a:latin typeface="Gadugi" panose="020B0502040204020203" pitchFamily="34" charset="0"/>
                <a:ea typeface="Gadugi" panose="020B0502040204020203" pitchFamily="34" charset="0"/>
                <a:cs typeface="Gadugi" panose="020B0502040204020203" pitchFamily="34" charset="0"/>
              </a:rPr>
              <a:t>You can </a:t>
            </a:r>
            <a:r>
              <a:rPr lang="en-US" sz="1800" b="1">
                <a:effectLst/>
                <a:latin typeface="Gadugi" panose="020B0502040204020203" pitchFamily="34" charset="0"/>
                <a:ea typeface="Gadugi" panose="020B0502040204020203" pitchFamily="34" charset="0"/>
                <a:cs typeface="Gadugi" panose="020B0502040204020203" pitchFamily="34" charset="0"/>
              </a:rPr>
              <a:t>wrap up the whole unit</a:t>
            </a:r>
            <a:r>
              <a:rPr lang="en-US" sz="1800">
                <a:effectLst/>
                <a:latin typeface="Gadugi" panose="020B0502040204020203" pitchFamily="34" charset="0"/>
                <a:ea typeface="Gadugi" panose="020B0502040204020203" pitchFamily="34" charset="0"/>
                <a:cs typeface="Gadugi" panose="020B0502040204020203" pitchFamily="34" charset="0"/>
              </a:rPr>
              <a:t> by asking students to write a paragraph about or make a collage/poster to show:</a:t>
            </a:r>
          </a:p>
          <a:p>
            <a:pPr marL="342900" marR="0" lvl="0" indent="-342900">
              <a:lnSpc>
                <a:spcPct val="115000"/>
              </a:lnSpc>
              <a:spcBef>
                <a:spcPts val="230"/>
              </a:spcBef>
              <a:spcAft>
                <a:spcPts val="0"/>
              </a:spcAft>
              <a:buFont typeface="Symbol" panose="05050102010706020507" pitchFamily="18" charset="2"/>
              <a:buChar char=""/>
            </a:pPr>
            <a:r>
              <a:rPr lang="en-US" sz="1800">
                <a:effectLst/>
                <a:latin typeface="Gadugi" panose="020B0502040204020203" pitchFamily="34" charset="0"/>
                <a:ea typeface="Gadugi" panose="020B0502040204020203" pitchFamily="34" charset="0"/>
                <a:cs typeface="Gadugi" panose="020B0502040204020203" pitchFamily="34" charset="0"/>
              </a:rPr>
              <a:t>Where is Arizona’s water </a:t>
            </a:r>
          </a:p>
          <a:p>
            <a:pPr marL="342900" marR="0" lvl="0" indent="-342900">
              <a:lnSpc>
                <a:spcPct val="115000"/>
              </a:lnSpc>
              <a:spcBef>
                <a:spcPts val="230"/>
              </a:spcBef>
              <a:spcAft>
                <a:spcPts val="0"/>
              </a:spcAft>
              <a:buFont typeface="Symbol" panose="05050102010706020507" pitchFamily="18" charset="2"/>
              <a:buChar char=""/>
            </a:pPr>
            <a:r>
              <a:rPr lang="en-US" sz="1800">
                <a:effectLst/>
                <a:latin typeface="Gadugi" panose="020B0502040204020203" pitchFamily="34" charset="0"/>
                <a:ea typeface="Gadugi" panose="020B0502040204020203" pitchFamily="34" charset="0"/>
                <a:cs typeface="Gadugi" panose="020B0502040204020203" pitchFamily="34" charset="0"/>
              </a:rPr>
              <a:t>connections they have discovered between people, water and heat in the environment (using evidence to support their argument/explanation). </a:t>
            </a:r>
          </a:p>
          <a:p>
            <a:pPr marL="0" lvl="0" indent="0" algn="l" rtl="0">
              <a:spcBef>
                <a:spcPts val="0"/>
              </a:spcBef>
              <a:spcAft>
                <a:spcPts val="0"/>
              </a:spcAft>
              <a:buNone/>
            </a:pPr>
            <a:endParaRPr lang="en-US"/>
          </a:p>
          <a:p>
            <a:pPr marL="0" lvl="0" indent="0" algn="l" rtl="0">
              <a:spcBef>
                <a:spcPts val="0"/>
              </a:spcBef>
              <a:spcAft>
                <a:spcPts val="0"/>
              </a:spcAft>
              <a:buNone/>
            </a:pPr>
            <a:r>
              <a:rPr lang="en-US"/>
              <a:t>Does anyone want to share a connection they have found or discovered during this unit? Did you learn anything that surprised you?</a:t>
            </a:r>
            <a:endParaRPr/>
          </a:p>
        </p:txBody>
      </p:sp>
    </p:spTree>
    <p:extLst>
      <p:ext uri="{BB962C8B-B14F-4D97-AF65-F5344CB8AC3E}">
        <p14:creationId xmlns:p14="http://schemas.microsoft.com/office/powerpoint/2010/main" val="14134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STUDENT POST-ASSESSMENT –</a:t>
            </a:r>
            <a:r>
              <a:rPr lang="en-US">
                <a:solidFill>
                  <a:srgbClr val="FF0000"/>
                </a:solidFill>
                <a:hlinkClick r:id="rId3"/>
              </a:rPr>
              <a:t> </a:t>
            </a:r>
            <a:r>
              <a:rPr lang="en-US">
                <a:solidFill>
                  <a:srgbClr val="0000FF"/>
                </a:solidFill>
                <a:hlinkClick r:id="rId3"/>
              </a:rPr>
              <a:t>https://projectwet.arizona.edu/arizona-water-festival/teacher-resources/student-survey</a:t>
            </a:r>
            <a:r>
              <a:rPr lang="en-US"/>
              <a:t>  </a:t>
            </a:r>
          </a:p>
          <a:p>
            <a:r>
              <a:rPr lang="en-US"/>
              <a:t>After: Please administer the same survey again after completing the unit. Ideally no more than four weeks after the water festival event. Thank you very much!</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384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863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Engage:</a:t>
            </a:r>
            <a:r>
              <a:rPr lang="en-US"/>
              <a:t> In small groups students take 1000ml of water and get to measure out how that water is represented on earth (ocean, frozen, fresh, potable, etc.). Through this activity students calculate the percentage of freshwater available for human use.  </a:t>
            </a:r>
          </a:p>
          <a:p>
            <a:endParaRPr lang="en-US">
              <a:ea typeface="Calibri" panose="020F0502020204030204"/>
              <a:cs typeface="Calibri" panose="020F0502020204030204"/>
            </a:endParaRPr>
          </a:p>
          <a:p>
            <a:r>
              <a:rPr lang="en-US"/>
              <a:t>You can do this activity as a class demonstration or in groups and let the students actually measure out the water. The picture will also take you to a great graphic and more information. </a:t>
            </a:r>
            <a:endParaRPr lang="en-US">
              <a:ea typeface="Calibri" panose="020F0502020204030204"/>
              <a:cs typeface="Calibri" panose="020F0502020204030204"/>
            </a:endParaRPr>
          </a:p>
          <a:p>
            <a:endParaRPr lang="en-US"/>
          </a:p>
          <a:p>
            <a:r>
              <a:rPr lang="en-US"/>
              <a:t>Helping students make that connection as to just how precious a resource our fresh clean water is, helps make water conservation relevant. </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391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8382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Engage: </a:t>
            </a:r>
            <a:r>
              <a:rPr lang="en-US"/>
              <a:t>Students discuss and identify the difference between direct and indirect water use. In groups students examine local industries in Arizona to see how they use water.  </a:t>
            </a:r>
          </a:p>
          <a:p>
            <a:endParaRPr lang="en-US" b="1"/>
          </a:p>
          <a:p>
            <a:r>
              <a:rPr lang="en-US" b="1"/>
              <a:t>Put some ideas about Direct Water Use – that will show first, then indirect </a:t>
            </a:r>
            <a:endParaRPr lang="en-US"/>
          </a:p>
          <a:p>
            <a:endParaRPr lang="en-US"/>
          </a:p>
          <a:p>
            <a:r>
              <a:rPr lang="en-US"/>
              <a:t>Direct Water use: Drinking water, bathing, flushing a toilet, brushing your teeth. </a:t>
            </a:r>
            <a:r>
              <a:rPr lang="en-US" b="0" i="0">
                <a:solidFill>
                  <a:srgbClr val="49505C"/>
                </a:solidFill>
                <a:effectLst/>
                <a:highlight>
                  <a:srgbClr val="FFFFFF"/>
                </a:highlight>
                <a:latin typeface="Source Sans Pro"/>
                <a:ea typeface="Source Sans Pro"/>
              </a:rPr>
              <a:t>To make a bowl of pasta, water is required to boil the dry pasta in the pot – this is direct water use for the person eating that pasta at home.</a:t>
            </a:r>
          </a:p>
          <a:p>
            <a:endParaRPr lang="en-US" b="0" i="0">
              <a:solidFill>
                <a:srgbClr val="49505C"/>
              </a:solidFill>
              <a:effectLst/>
              <a:highlight>
                <a:srgbClr val="FFFFFF"/>
              </a:highlight>
              <a:latin typeface="Source Sans Pro" panose="020B0503030403020204" pitchFamily="34" charset="0"/>
            </a:endParaRPr>
          </a:p>
          <a:p>
            <a:r>
              <a:rPr lang="en-US" b="0" i="0">
                <a:solidFill>
                  <a:srgbClr val="49505C"/>
                </a:solidFill>
                <a:effectLst/>
                <a:highlight>
                  <a:srgbClr val="FFFFFF"/>
                </a:highlight>
                <a:latin typeface="Source Sans Pro"/>
                <a:ea typeface="Source Sans Pro"/>
              </a:rPr>
              <a:t>Indirect Water use: also called hidden or virtual water – because the water use is often unseen by the end-user of a product or service, but the water has been used or consumed throughout the process chain. In order to produce the pasta, water is required at many steps along the way - water to grow the wheat; water to produce the fuel for machines to harvest the wheat and transport the pasta to the store; and water to create the electricity for processing the wheat into flour and pasta.</a:t>
            </a:r>
            <a:endParaRPr lang="en-US">
              <a:latin typeface="Source Sans Pro"/>
              <a:ea typeface="Source Sans Pro"/>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7893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warmup have students discuss direct and indirect water usage. </a:t>
            </a:r>
          </a:p>
          <a:p>
            <a:endParaRPr lang="en-US"/>
          </a:p>
          <a:p>
            <a:r>
              <a:rPr lang="en-US" b="1"/>
              <a:t>Explore: </a:t>
            </a:r>
            <a:r>
              <a:rPr lang="en-US"/>
              <a:t>Participating in a full-body activity, students model a “water web” to simulate their dependence on water and the interdependence among water users, producers, and people in the community.  </a:t>
            </a:r>
          </a:p>
          <a:p>
            <a:r>
              <a:rPr lang="en-US" b="1"/>
              <a:t>Explain: </a:t>
            </a:r>
            <a:r>
              <a:rPr lang="en-US"/>
              <a:t>Give students a chance to ask questions about everything they have seen so far and do your best to answer their questions. If you don’t know the answer to a good question, tell them you will find out and share what you learn. </a:t>
            </a:r>
          </a:p>
          <a:p>
            <a:r>
              <a:rPr lang="en-US">
                <a:solidFill>
                  <a:srgbClr val="0000FF"/>
                </a:solidFill>
                <a:hlinkClick r:id="rId3"/>
              </a:rPr>
              <a:t>https://www.watereducation.org/post/food-facts-how-much-water-does-it-take-produce</a:t>
            </a:r>
            <a:r>
              <a:rPr lang="en-US"/>
              <a:t>  </a:t>
            </a:r>
            <a:endParaRPr lang="en-US">
              <a:ea typeface="Calibri"/>
              <a:cs typeface="Calibri"/>
            </a:endParaRPr>
          </a:p>
          <a:p>
            <a:r>
              <a:rPr lang="en-US" b="1"/>
              <a:t>Evaluate:</a:t>
            </a:r>
            <a:r>
              <a:rPr lang="en-US"/>
              <a:t> Students have a group discussion about what they witnessed during the activity demonstrating they can see the connection between multiple water users. Students brainstorm and share ways communities and different users can use less water.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7318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Engage:</a:t>
            </a:r>
            <a:r>
              <a:rPr lang="en-US"/>
              <a:t> Students define the term water footprint and begin to create and describe their personal water footprint. Students interpret a population growth graph and water usage over time graph, and brainstorm solutions (both behaviors and technologies) that can help to conserve and protect water.  </a:t>
            </a:r>
          </a:p>
          <a:p>
            <a:endParaRPr lang="en-US">
              <a:ea typeface="Calibri"/>
              <a:cs typeface="Calibri"/>
            </a:endParaRPr>
          </a:p>
          <a:p>
            <a:r>
              <a:rPr lang="en-US"/>
              <a:t>Remember at the water festival we told you that on average a person in Arizona uses about 100-120 gallons a day. This would be our water footprint but let’s explore where this comes from…</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5752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49505C"/>
                </a:solidFill>
                <a:effectLst/>
                <a:highlight>
                  <a:srgbClr val="FFFFFF"/>
                </a:highlight>
                <a:latin typeface="Source Sans Pro" panose="020B0503030403020204" pitchFamily="34" charset="0"/>
              </a:rPr>
              <a:t>It is like an invisible mark that shows how much water you use for all the things you do and things you use (direct water use and what you eat and wear). </a:t>
            </a:r>
          </a:p>
          <a:p>
            <a:pPr algn="l"/>
            <a:endParaRPr lang="en-US" b="1" i="0">
              <a:solidFill>
                <a:srgbClr val="49505C"/>
              </a:solidFill>
              <a:effectLst/>
              <a:highlight>
                <a:srgbClr val="FFFFFF"/>
              </a:highlight>
              <a:latin typeface="Source Sans Pro" panose="020B0503030403020204" pitchFamily="34" charset="0"/>
            </a:endParaRPr>
          </a:p>
          <a:p>
            <a:pPr algn="l"/>
            <a:r>
              <a:rPr lang="en-US" b="1" i="0">
                <a:solidFill>
                  <a:srgbClr val="49505C"/>
                </a:solidFill>
                <a:effectLst/>
                <a:highlight>
                  <a:srgbClr val="FFFFFF"/>
                </a:highlight>
                <a:latin typeface="Source Sans Pro" panose="020B0503030403020204" pitchFamily="34" charset="0"/>
              </a:rPr>
              <a:t>Blue Water Footprint: </a:t>
            </a:r>
            <a:r>
              <a:rPr lang="en-US" b="0" i="0">
                <a:solidFill>
                  <a:srgbClr val="49505C"/>
                </a:solidFill>
                <a:effectLst/>
                <a:highlight>
                  <a:srgbClr val="FFFFFF"/>
                </a:highlight>
                <a:latin typeface="Source Sans Pro" panose="020B0503030403020204" pitchFamily="34" charset="0"/>
              </a:rPr>
              <a:t>The amount of surface water and groundwater required (evaporated or used directly) to produce an item.</a:t>
            </a:r>
          </a:p>
          <a:p>
            <a:pPr algn="l"/>
            <a:r>
              <a:rPr lang="en-US" b="1" i="0">
                <a:solidFill>
                  <a:srgbClr val="49505C"/>
                </a:solidFill>
                <a:effectLst/>
                <a:highlight>
                  <a:srgbClr val="FFFFFF"/>
                </a:highlight>
                <a:latin typeface="Source Sans Pro" panose="020B0503030403020204" pitchFamily="34" charset="0"/>
              </a:rPr>
              <a:t>Green Water Footprint: </a:t>
            </a:r>
            <a:r>
              <a:rPr lang="en-US" b="0" i="0">
                <a:solidFill>
                  <a:srgbClr val="49505C"/>
                </a:solidFill>
                <a:effectLst/>
                <a:highlight>
                  <a:srgbClr val="FFFFFF"/>
                </a:highlight>
                <a:latin typeface="Source Sans Pro" panose="020B0503030403020204" pitchFamily="34" charset="0"/>
              </a:rPr>
              <a:t>The amount of rainwater required (evaporated or used directly) to make an item.</a:t>
            </a:r>
          </a:p>
          <a:p>
            <a:pPr algn="l"/>
            <a:r>
              <a:rPr lang="en-US" b="1" i="0">
                <a:solidFill>
                  <a:srgbClr val="49505C"/>
                </a:solidFill>
                <a:effectLst/>
                <a:highlight>
                  <a:srgbClr val="FFFFFF"/>
                </a:highlight>
                <a:latin typeface="Source Sans Pro" panose="020B0503030403020204" pitchFamily="34" charset="0"/>
              </a:rPr>
              <a:t>Grey Water Footprint: </a:t>
            </a:r>
            <a:r>
              <a:rPr lang="en-US" b="0" i="0">
                <a:solidFill>
                  <a:srgbClr val="49505C"/>
                </a:solidFill>
                <a:effectLst/>
                <a:highlight>
                  <a:srgbClr val="FFFFFF"/>
                </a:highlight>
                <a:latin typeface="Source Sans Pro" panose="020B0503030403020204" pitchFamily="34" charset="0"/>
              </a:rPr>
              <a:t>The amount of freshwater required to dilute the wastewater generated in manufacturing, in order to maintain water quality , as determined by state and local standards.</a:t>
            </a:r>
          </a:p>
          <a:p>
            <a:endParaRPr lang="en-US"/>
          </a:p>
          <a:p>
            <a:r>
              <a:rPr lang="en-US"/>
              <a:t>https://watercalculator.org/footprint/what-is-a-water-footprint/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280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Explore:</a:t>
            </a:r>
            <a:r>
              <a:rPr lang="en-US"/>
              <a:t> Participating in a full-body game students role-play out different water use scenarios.  </a:t>
            </a:r>
          </a:p>
          <a:p>
            <a:br>
              <a:rPr lang="en-US"/>
            </a:br>
            <a:endParaRPr lang="en-US"/>
          </a:p>
          <a:p>
            <a:endParaRPr lang="en-US"/>
          </a:p>
          <a:p>
            <a:endParaRPr lang="en-US">
              <a:ea typeface="Calibri"/>
              <a:cs typeface="Calibri"/>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B152A-EC10-0D42-BD0F-200D846462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049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35" name="object 2">
            <a:extLst>
              <a:ext uri="{FF2B5EF4-FFF2-40B4-BE49-F238E27FC236}">
                <a16:creationId xmlns:a16="http://schemas.microsoft.com/office/drawing/2014/main" id="{B7C7D8D2-C446-5A4B-99DC-B14F0DCA96BA}"/>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36" name="object 10">
            <a:extLst>
              <a:ext uri="{FF2B5EF4-FFF2-40B4-BE49-F238E27FC236}">
                <a16:creationId xmlns:a16="http://schemas.microsoft.com/office/drawing/2014/main" id="{DAE03A09-B8F5-B14D-AA68-4D0B3893702D}"/>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37" name="Group 36">
            <a:extLst>
              <a:ext uri="{FF2B5EF4-FFF2-40B4-BE49-F238E27FC236}">
                <a16:creationId xmlns:a16="http://schemas.microsoft.com/office/drawing/2014/main" id="{AE685FBF-2BCE-B549-BA09-F031EF8ACA99}"/>
              </a:ext>
            </a:extLst>
          </p:cNvPr>
          <p:cNvGrpSpPr/>
          <p:nvPr userDrawn="1"/>
        </p:nvGrpSpPr>
        <p:grpSpPr>
          <a:xfrm rot="10800000">
            <a:off x="582270" y="5882115"/>
            <a:ext cx="2036411" cy="49212"/>
            <a:chOff x="9759603" y="5883440"/>
            <a:chExt cx="3054617" cy="73818"/>
          </a:xfrm>
        </p:grpSpPr>
        <p:pic>
          <p:nvPicPr>
            <p:cNvPr id="38" name="object 10">
              <a:extLst>
                <a:ext uri="{FF2B5EF4-FFF2-40B4-BE49-F238E27FC236}">
                  <a16:creationId xmlns:a16="http://schemas.microsoft.com/office/drawing/2014/main" id="{77E5EFED-C334-5348-B195-101710A90CE6}"/>
                </a:ext>
              </a:extLst>
            </p:cNvPr>
            <p:cNvPicPr/>
            <p:nvPr/>
          </p:nvPicPr>
          <p:blipFill>
            <a:blip r:embed="rId2" cstate="print"/>
            <a:stretch>
              <a:fillRect/>
            </a:stretch>
          </p:blipFill>
          <p:spPr>
            <a:xfrm>
              <a:off x="9759603" y="5883440"/>
              <a:ext cx="74502" cy="73818"/>
            </a:xfrm>
            <a:prstGeom prst="rect">
              <a:avLst/>
            </a:prstGeom>
          </p:spPr>
        </p:pic>
        <p:pic>
          <p:nvPicPr>
            <p:cNvPr id="39" name="object 11">
              <a:extLst>
                <a:ext uri="{FF2B5EF4-FFF2-40B4-BE49-F238E27FC236}">
                  <a16:creationId xmlns:a16="http://schemas.microsoft.com/office/drawing/2014/main" id="{FAB9D9A9-7F38-3B4C-A7E6-008F0C8A3452}"/>
                </a:ext>
              </a:extLst>
            </p:cNvPr>
            <p:cNvPicPr/>
            <p:nvPr/>
          </p:nvPicPr>
          <p:blipFill>
            <a:blip r:embed="rId3" cstate="print"/>
            <a:stretch>
              <a:fillRect/>
            </a:stretch>
          </p:blipFill>
          <p:spPr>
            <a:xfrm>
              <a:off x="9908609" y="5883440"/>
              <a:ext cx="74502" cy="73818"/>
            </a:xfrm>
            <a:prstGeom prst="rect">
              <a:avLst/>
            </a:prstGeom>
          </p:spPr>
        </p:pic>
        <p:pic>
          <p:nvPicPr>
            <p:cNvPr id="40" name="object 12">
              <a:extLst>
                <a:ext uri="{FF2B5EF4-FFF2-40B4-BE49-F238E27FC236}">
                  <a16:creationId xmlns:a16="http://schemas.microsoft.com/office/drawing/2014/main" id="{22B42B0D-334F-2F40-B84F-1BD121964A3B}"/>
                </a:ext>
              </a:extLst>
            </p:cNvPr>
            <p:cNvPicPr/>
            <p:nvPr/>
          </p:nvPicPr>
          <p:blipFill>
            <a:blip r:embed="rId3" cstate="print"/>
            <a:stretch>
              <a:fillRect/>
            </a:stretch>
          </p:blipFill>
          <p:spPr>
            <a:xfrm>
              <a:off x="10057615" y="5883440"/>
              <a:ext cx="74502" cy="73818"/>
            </a:xfrm>
            <a:prstGeom prst="rect">
              <a:avLst/>
            </a:prstGeom>
          </p:spPr>
        </p:pic>
        <p:pic>
          <p:nvPicPr>
            <p:cNvPr id="41" name="object 13">
              <a:extLst>
                <a:ext uri="{FF2B5EF4-FFF2-40B4-BE49-F238E27FC236}">
                  <a16:creationId xmlns:a16="http://schemas.microsoft.com/office/drawing/2014/main" id="{B4A746E3-8FC4-D548-A54A-DECF26A9B563}"/>
                </a:ext>
              </a:extLst>
            </p:cNvPr>
            <p:cNvPicPr/>
            <p:nvPr/>
          </p:nvPicPr>
          <p:blipFill>
            <a:blip r:embed="rId2" cstate="print"/>
            <a:stretch>
              <a:fillRect/>
            </a:stretch>
          </p:blipFill>
          <p:spPr>
            <a:xfrm>
              <a:off x="10206621" y="5883440"/>
              <a:ext cx="74502" cy="73818"/>
            </a:xfrm>
            <a:prstGeom prst="rect">
              <a:avLst/>
            </a:prstGeom>
          </p:spPr>
        </p:pic>
        <p:pic>
          <p:nvPicPr>
            <p:cNvPr id="42" name="object 14">
              <a:extLst>
                <a:ext uri="{FF2B5EF4-FFF2-40B4-BE49-F238E27FC236}">
                  <a16:creationId xmlns:a16="http://schemas.microsoft.com/office/drawing/2014/main" id="{39544134-CBCF-7F49-8BB4-E034D2848366}"/>
                </a:ext>
              </a:extLst>
            </p:cNvPr>
            <p:cNvPicPr/>
            <p:nvPr/>
          </p:nvPicPr>
          <p:blipFill>
            <a:blip r:embed="rId2" cstate="print"/>
            <a:stretch>
              <a:fillRect/>
            </a:stretch>
          </p:blipFill>
          <p:spPr>
            <a:xfrm>
              <a:off x="10355626" y="5883440"/>
              <a:ext cx="74502" cy="73818"/>
            </a:xfrm>
            <a:prstGeom prst="rect">
              <a:avLst/>
            </a:prstGeom>
          </p:spPr>
        </p:pic>
        <p:pic>
          <p:nvPicPr>
            <p:cNvPr id="43" name="object 15">
              <a:extLst>
                <a:ext uri="{FF2B5EF4-FFF2-40B4-BE49-F238E27FC236}">
                  <a16:creationId xmlns:a16="http://schemas.microsoft.com/office/drawing/2014/main" id="{77E4E128-5E53-4E45-9186-7F2CB15E9C0A}"/>
                </a:ext>
              </a:extLst>
            </p:cNvPr>
            <p:cNvPicPr/>
            <p:nvPr/>
          </p:nvPicPr>
          <p:blipFill>
            <a:blip r:embed="rId3" cstate="print"/>
            <a:stretch>
              <a:fillRect/>
            </a:stretch>
          </p:blipFill>
          <p:spPr>
            <a:xfrm>
              <a:off x="10504632" y="5883440"/>
              <a:ext cx="74502" cy="73818"/>
            </a:xfrm>
            <a:prstGeom prst="rect">
              <a:avLst/>
            </a:prstGeom>
          </p:spPr>
        </p:pic>
        <p:pic>
          <p:nvPicPr>
            <p:cNvPr id="44" name="object 16">
              <a:extLst>
                <a:ext uri="{FF2B5EF4-FFF2-40B4-BE49-F238E27FC236}">
                  <a16:creationId xmlns:a16="http://schemas.microsoft.com/office/drawing/2014/main" id="{EA314DE2-F2A2-9C49-A823-AB44F564CAE0}"/>
                </a:ext>
              </a:extLst>
            </p:cNvPr>
            <p:cNvPicPr/>
            <p:nvPr/>
          </p:nvPicPr>
          <p:blipFill>
            <a:blip r:embed="rId2" cstate="print"/>
            <a:stretch>
              <a:fillRect/>
            </a:stretch>
          </p:blipFill>
          <p:spPr>
            <a:xfrm>
              <a:off x="10653638" y="5883440"/>
              <a:ext cx="74502" cy="73818"/>
            </a:xfrm>
            <a:prstGeom prst="rect">
              <a:avLst/>
            </a:prstGeom>
          </p:spPr>
        </p:pic>
        <p:pic>
          <p:nvPicPr>
            <p:cNvPr id="45" name="object 17">
              <a:extLst>
                <a:ext uri="{FF2B5EF4-FFF2-40B4-BE49-F238E27FC236}">
                  <a16:creationId xmlns:a16="http://schemas.microsoft.com/office/drawing/2014/main" id="{481C9080-D246-CC4D-AC19-4516830A987C}"/>
                </a:ext>
              </a:extLst>
            </p:cNvPr>
            <p:cNvPicPr/>
            <p:nvPr/>
          </p:nvPicPr>
          <p:blipFill>
            <a:blip r:embed="rId2" cstate="print"/>
            <a:stretch>
              <a:fillRect/>
            </a:stretch>
          </p:blipFill>
          <p:spPr>
            <a:xfrm>
              <a:off x="10802643" y="5883440"/>
              <a:ext cx="74502" cy="73818"/>
            </a:xfrm>
            <a:prstGeom prst="rect">
              <a:avLst/>
            </a:prstGeom>
          </p:spPr>
        </p:pic>
        <p:pic>
          <p:nvPicPr>
            <p:cNvPr id="46" name="object 18">
              <a:extLst>
                <a:ext uri="{FF2B5EF4-FFF2-40B4-BE49-F238E27FC236}">
                  <a16:creationId xmlns:a16="http://schemas.microsoft.com/office/drawing/2014/main" id="{B91AF3CB-3006-CF4D-9B35-B8E73724E6AE}"/>
                </a:ext>
              </a:extLst>
            </p:cNvPr>
            <p:cNvPicPr/>
            <p:nvPr/>
          </p:nvPicPr>
          <p:blipFill>
            <a:blip r:embed="rId3" cstate="print"/>
            <a:stretch>
              <a:fillRect/>
            </a:stretch>
          </p:blipFill>
          <p:spPr>
            <a:xfrm>
              <a:off x="10951649" y="5883440"/>
              <a:ext cx="74502" cy="73818"/>
            </a:xfrm>
            <a:prstGeom prst="rect">
              <a:avLst/>
            </a:prstGeom>
          </p:spPr>
        </p:pic>
        <p:pic>
          <p:nvPicPr>
            <p:cNvPr id="47" name="object 19">
              <a:extLst>
                <a:ext uri="{FF2B5EF4-FFF2-40B4-BE49-F238E27FC236}">
                  <a16:creationId xmlns:a16="http://schemas.microsoft.com/office/drawing/2014/main" id="{6D9B3E06-0041-3749-8026-5D04ABB27C55}"/>
                </a:ext>
              </a:extLst>
            </p:cNvPr>
            <p:cNvPicPr/>
            <p:nvPr/>
          </p:nvPicPr>
          <p:blipFill>
            <a:blip r:embed="rId3" cstate="print"/>
            <a:stretch>
              <a:fillRect/>
            </a:stretch>
          </p:blipFill>
          <p:spPr>
            <a:xfrm>
              <a:off x="11100654" y="5883440"/>
              <a:ext cx="74502" cy="73818"/>
            </a:xfrm>
            <a:prstGeom prst="rect">
              <a:avLst/>
            </a:prstGeom>
          </p:spPr>
        </p:pic>
        <p:pic>
          <p:nvPicPr>
            <p:cNvPr id="48" name="object 20">
              <a:extLst>
                <a:ext uri="{FF2B5EF4-FFF2-40B4-BE49-F238E27FC236}">
                  <a16:creationId xmlns:a16="http://schemas.microsoft.com/office/drawing/2014/main" id="{FBB1329A-4AAA-B24E-A552-4416DD548161}"/>
                </a:ext>
              </a:extLst>
            </p:cNvPr>
            <p:cNvPicPr/>
            <p:nvPr/>
          </p:nvPicPr>
          <p:blipFill>
            <a:blip r:embed="rId2" cstate="print"/>
            <a:stretch>
              <a:fillRect/>
            </a:stretch>
          </p:blipFill>
          <p:spPr>
            <a:xfrm>
              <a:off x="11249660" y="5883440"/>
              <a:ext cx="74502" cy="73818"/>
            </a:xfrm>
            <a:prstGeom prst="rect">
              <a:avLst/>
            </a:prstGeom>
          </p:spPr>
        </p:pic>
        <p:pic>
          <p:nvPicPr>
            <p:cNvPr id="49" name="object 21">
              <a:extLst>
                <a:ext uri="{FF2B5EF4-FFF2-40B4-BE49-F238E27FC236}">
                  <a16:creationId xmlns:a16="http://schemas.microsoft.com/office/drawing/2014/main" id="{03B8B288-0AD1-2946-A4FD-7C97BC89A2DA}"/>
                </a:ext>
              </a:extLst>
            </p:cNvPr>
            <p:cNvPicPr/>
            <p:nvPr/>
          </p:nvPicPr>
          <p:blipFill>
            <a:blip r:embed="rId2" cstate="print"/>
            <a:stretch>
              <a:fillRect/>
            </a:stretch>
          </p:blipFill>
          <p:spPr>
            <a:xfrm>
              <a:off x="11398666" y="5883440"/>
              <a:ext cx="74502" cy="73818"/>
            </a:xfrm>
            <a:prstGeom prst="rect">
              <a:avLst/>
            </a:prstGeom>
          </p:spPr>
        </p:pic>
        <p:pic>
          <p:nvPicPr>
            <p:cNvPr id="50" name="object 22">
              <a:extLst>
                <a:ext uri="{FF2B5EF4-FFF2-40B4-BE49-F238E27FC236}">
                  <a16:creationId xmlns:a16="http://schemas.microsoft.com/office/drawing/2014/main" id="{0175A97A-3772-4145-B23A-BB3AB2F4C7BB}"/>
                </a:ext>
              </a:extLst>
            </p:cNvPr>
            <p:cNvPicPr/>
            <p:nvPr/>
          </p:nvPicPr>
          <p:blipFill>
            <a:blip r:embed="rId3" cstate="print"/>
            <a:stretch>
              <a:fillRect/>
            </a:stretch>
          </p:blipFill>
          <p:spPr>
            <a:xfrm>
              <a:off x="11547671" y="5883440"/>
              <a:ext cx="74502" cy="73818"/>
            </a:xfrm>
            <a:prstGeom prst="rect">
              <a:avLst/>
            </a:prstGeom>
          </p:spPr>
        </p:pic>
        <p:pic>
          <p:nvPicPr>
            <p:cNvPr id="51" name="object 23">
              <a:extLst>
                <a:ext uri="{FF2B5EF4-FFF2-40B4-BE49-F238E27FC236}">
                  <a16:creationId xmlns:a16="http://schemas.microsoft.com/office/drawing/2014/main" id="{F5D5E73B-4EB9-0F4E-8F34-1560737FF9A0}"/>
                </a:ext>
              </a:extLst>
            </p:cNvPr>
            <p:cNvPicPr/>
            <p:nvPr/>
          </p:nvPicPr>
          <p:blipFill>
            <a:blip r:embed="rId2" cstate="print"/>
            <a:stretch>
              <a:fillRect/>
            </a:stretch>
          </p:blipFill>
          <p:spPr>
            <a:xfrm>
              <a:off x="11696677" y="5883440"/>
              <a:ext cx="74502" cy="73818"/>
            </a:xfrm>
            <a:prstGeom prst="rect">
              <a:avLst/>
            </a:prstGeom>
          </p:spPr>
        </p:pic>
        <p:pic>
          <p:nvPicPr>
            <p:cNvPr id="52" name="object 24">
              <a:extLst>
                <a:ext uri="{FF2B5EF4-FFF2-40B4-BE49-F238E27FC236}">
                  <a16:creationId xmlns:a16="http://schemas.microsoft.com/office/drawing/2014/main" id="{2D1C41DC-EECA-8B49-97A6-D829EF258067}"/>
                </a:ext>
              </a:extLst>
            </p:cNvPr>
            <p:cNvPicPr/>
            <p:nvPr/>
          </p:nvPicPr>
          <p:blipFill>
            <a:blip r:embed="rId2" cstate="print"/>
            <a:stretch>
              <a:fillRect/>
            </a:stretch>
          </p:blipFill>
          <p:spPr>
            <a:xfrm>
              <a:off x="11845683" y="5883440"/>
              <a:ext cx="74502" cy="73818"/>
            </a:xfrm>
            <a:prstGeom prst="rect">
              <a:avLst/>
            </a:prstGeom>
          </p:spPr>
        </p:pic>
        <p:pic>
          <p:nvPicPr>
            <p:cNvPr id="53" name="object 25">
              <a:extLst>
                <a:ext uri="{FF2B5EF4-FFF2-40B4-BE49-F238E27FC236}">
                  <a16:creationId xmlns:a16="http://schemas.microsoft.com/office/drawing/2014/main" id="{1F96471A-62BC-8B4F-B45C-5EAAFE29819C}"/>
                </a:ext>
              </a:extLst>
            </p:cNvPr>
            <p:cNvPicPr/>
            <p:nvPr/>
          </p:nvPicPr>
          <p:blipFill>
            <a:blip r:embed="rId3" cstate="print"/>
            <a:stretch>
              <a:fillRect/>
            </a:stretch>
          </p:blipFill>
          <p:spPr>
            <a:xfrm>
              <a:off x="11994688" y="5883440"/>
              <a:ext cx="74503" cy="73818"/>
            </a:xfrm>
            <a:prstGeom prst="rect">
              <a:avLst/>
            </a:prstGeom>
          </p:spPr>
        </p:pic>
        <p:pic>
          <p:nvPicPr>
            <p:cNvPr id="54" name="object 26">
              <a:extLst>
                <a:ext uri="{FF2B5EF4-FFF2-40B4-BE49-F238E27FC236}">
                  <a16:creationId xmlns:a16="http://schemas.microsoft.com/office/drawing/2014/main" id="{56B466DF-F1E8-5C4D-BA97-A5515A44E4C8}"/>
                </a:ext>
              </a:extLst>
            </p:cNvPr>
            <p:cNvPicPr/>
            <p:nvPr/>
          </p:nvPicPr>
          <p:blipFill>
            <a:blip r:embed="rId2" cstate="print"/>
            <a:stretch>
              <a:fillRect/>
            </a:stretch>
          </p:blipFill>
          <p:spPr>
            <a:xfrm>
              <a:off x="12143695" y="5883440"/>
              <a:ext cx="74503" cy="73818"/>
            </a:xfrm>
            <a:prstGeom prst="rect">
              <a:avLst/>
            </a:prstGeom>
          </p:spPr>
        </p:pic>
        <p:pic>
          <p:nvPicPr>
            <p:cNvPr id="55" name="object 27">
              <a:extLst>
                <a:ext uri="{FF2B5EF4-FFF2-40B4-BE49-F238E27FC236}">
                  <a16:creationId xmlns:a16="http://schemas.microsoft.com/office/drawing/2014/main" id="{633A8674-34DA-1749-A604-A3B2A3525816}"/>
                </a:ext>
              </a:extLst>
            </p:cNvPr>
            <p:cNvPicPr/>
            <p:nvPr/>
          </p:nvPicPr>
          <p:blipFill>
            <a:blip r:embed="rId2" cstate="print"/>
            <a:stretch>
              <a:fillRect/>
            </a:stretch>
          </p:blipFill>
          <p:spPr>
            <a:xfrm>
              <a:off x="12292700" y="5883440"/>
              <a:ext cx="74503" cy="73818"/>
            </a:xfrm>
            <a:prstGeom prst="rect">
              <a:avLst/>
            </a:prstGeom>
          </p:spPr>
        </p:pic>
        <p:pic>
          <p:nvPicPr>
            <p:cNvPr id="56" name="object 28">
              <a:extLst>
                <a:ext uri="{FF2B5EF4-FFF2-40B4-BE49-F238E27FC236}">
                  <a16:creationId xmlns:a16="http://schemas.microsoft.com/office/drawing/2014/main" id="{32A8830D-76A4-C447-B83F-496D1A6BF335}"/>
                </a:ext>
              </a:extLst>
            </p:cNvPr>
            <p:cNvPicPr/>
            <p:nvPr/>
          </p:nvPicPr>
          <p:blipFill>
            <a:blip r:embed="rId2" cstate="print"/>
            <a:stretch>
              <a:fillRect/>
            </a:stretch>
          </p:blipFill>
          <p:spPr>
            <a:xfrm>
              <a:off x="12441706" y="5883440"/>
              <a:ext cx="74503" cy="73818"/>
            </a:xfrm>
            <a:prstGeom prst="rect">
              <a:avLst/>
            </a:prstGeom>
          </p:spPr>
        </p:pic>
        <p:pic>
          <p:nvPicPr>
            <p:cNvPr id="57" name="object 29">
              <a:extLst>
                <a:ext uri="{FF2B5EF4-FFF2-40B4-BE49-F238E27FC236}">
                  <a16:creationId xmlns:a16="http://schemas.microsoft.com/office/drawing/2014/main" id="{C469B417-342D-9348-AED3-498632843ADA}"/>
                </a:ext>
              </a:extLst>
            </p:cNvPr>
            <p:cNvPicPr/>
            <p:nvPr/>
          </p:nvPicPr>
          <p:blipFill>
            <a:blip r:embed="rId3" cstate="print"/>
            <a:stretch>
              <a:fillRect/>
            </a:stretch>
          </p:blipFill>
          <p:spPr>
            <a:xfrm>
              <a:off x="12590712" y="5883440"/>
              <a:ext cx="74503" cy="73818"/>
            </a:xfrm>
            <a:prstGeom prst="rect">
              <a:avLst/>
            </a:prstGeom>
          </p:spPr>
        </p:pic>
        <p:pic>
          <p:nvPicPr>
            <p:cNvPr id="58" name="object 30">
              <a:extLst>
                <a:ext uri="{FF2B5EF4-FFF2-40B4-BE49-F238E27FC236}">
                  <a16:creationId xmlns:a16="http://schemas.microsoft.com/office/drawing/2014/main" id="{EA6C1853-D361-874D-AD9F-02AE3A4D2C4B}"/>
                </a:ext>
              </a:extLst>
            </p:cNvPr>
            <p:cNvPicPr/>
            <p:nvPr/>
          </p:nvPicPr>
          <p:blipFill>
            <a:blip r:embed="rId2" cstate="print"/>
            <a:stretch>
              <a:fillRect/>
            </a:stretch>
          </p:blipFill>
          <p:spPr>
            <a:xfrm>
              <a:off x="12739717" y="5883440"/>
              <a:ext cx="74503" cy="73818"/>
            </a:xfrm>
            <a:prstGeom prst="rect">
              <a:avLst/>
            </a:prstGeom>
          </p:spPr>
        </p:pic>
      </p:grpSp>
      <p:pic>
        <p:nvPicPr>
          <p:cNvPr id="59" name="Picture 58">
            <a:extLst>
              <a:ext uri="{FF2B5EF4-FFF2-40B4-BE49-F238E27FC236}">
                <a16:creationId xmlns:a16="http://schemas.microsoft.com/office/drawing/2014/main" id="{F48AFB5F-D473-9A4E-9EBD-3617A1390AD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109937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861B1E77-13BE-7D4A-8730-1445E7507836}"/>
              </a:ext>
            </a:extLst>
          </p:cNvPr>
          <p:cNvSpPr/>
          <p:nvPr userDrawn="1"/>
        </p:nvSpPr>
        <p:spPr>
          <a:xfrm>
            <a:off x="-2988" y="0"/>
            <a:ext cx="12192000" cy="5366344"/>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10">
            <a:extLst>
              <a:ext uri="{FF2B5EF4-FFF2-40B4-BE49-F238E27FC236}">
                <a16:creationId xmlns:a16="http://schemas.microsoft.com/office/drawing/2014/main" id="{939ABE26-0F6D-4A49-89F5-5A7D243BD93A}"/>
              </a:ext>
            </a:extLst>
          </p:cNvPr>
          <p:cNvSpPr/>
          <p:nvPr userDrawn="1"/>
        </p:nvSpPr>
        <p:spPr>
          <a:xfrm>
            <a:off x="-302684" y="6858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grpSp>
        <p:nvGrpSpPr>
          <p:cNvPr id="12" name="Group 11">
            <a:extLst>
              <a:ext uri="{FF2B5EF4-FFF2-40B4-BE49-F238E27FC236}">
                <a16:creationId xmlns:a16="http://schemas.microsoft.com/office/drawing/2014/main" id="{AEAB83CA-72A0-5B43-A0E5-5630BADF85AA}"/>
              </a:ext>
            </a:extLst>
          </p:cNvPr>
          <p:cNvGrpSpPr/>
          <p:nvPr userDrawn="1"/>
        </p:nvGrpSpPr>
        <p:grpSpPr>
          <a:xfrm rot="10800000">
            <a:off x="582270" y="5882115"/>
            <a:ext cx="2036411" cy="49212"/>
            <a:chOff x="9759603" y="5883440"/>
            <a:chExt cx="3054617" cy="73818"/>
          </a:xfrm>
        </p:grpSpPr>
        <p:pic>
          <p:nvPicPr>
            <p:cNvPr id="13" name="object 10">
              <a:extLst>
                <a:ext uri="{FF2B5EF4-FFF2-40B4-BE49-F238E27FC236}">
                  <a16:creationId xmlns:a16="http://schemas.microsoft.com/office/drawing/2014/main" id="{2693B781-C17F-D046-A1CC-47D60FE5146A}"/>
                </a:ext>
              </a:extLst>
            </p:cNvPr>
            <p:cNvPicPr/>
            <p:nvPr/>
          </p:nvPicPr>
          <p:blipFill>
            <a:blip r:embed="rId2" cstate="print"/>
            <a:stretch>
              <a:fillRect/>
            </a:stretch>
          </p:blipFill>
          <p:spPr>
            <a:xfrm>
              <a:off x="9759603" y="5883440"/>
              <a:ext cx="74502" cy="73818"/>
            </a:xfrm>
            <a:prstGeom prst="rect">
              <a:avLst/>
            </a:prstGeom>
          </p:spPr>
        </p:pic>
        <p:pic>
          <p:nvPicPr>
            <p:cNvPr id="14" name="object 11">
              <a:extLst>
                <a:ext uri="{FF2B5EF4-FFF2-40B4-BE49-F238E27FC236}">
                  <a16:creationId xmlns:a16="http://schemas.microsoft.com/office/drawing/2014/main" id="{81CF6986-F671-0946-95B5-782E2DE8F3AB}"/>
                </a:ext>
              </a:extLst>
            </p:cNvPr>
            <p:cNvPicPr/>
            <p:nvPr/>
          </p:nvPicPr>
          <p:blipFill>
            <a:blip r:embed="rId3" cstate="print"/>
            <a:stretch>
              <a:fillRect/>
            </a:stretch>
          </p:blipFill>
          <p:spPr>
            <a:xfrm>
              <a:off x="9908609" y="5883440"/>
              <a:ext cx="74502" cy="73818"/>
            </a:xfrm>
            <a:prstGeom prst="rect">
              <a:avLst/>
            </a:prstGeom>
          </p:spPr>
        </p:pic>
        <p:pic>
          <p:nvPicPr>
            <p:cNvPr id="15" name="object 12">
              <a:extLst>
                <a:ext uri="{FF2B5EF4-FFF2-40B4-BE49-F238E27FC236}">
                  <a16:creationId xmlns:a16="http://schemas.microsoft.com/office/drawing/2014/main" id="{764B46D8-1F50-A548-968A-E9E3228B30A3}"/>
                </a:ext>
              </a:extLst>
            </p:cNvPr>
            <p:cNvPicPr/>
            <p:nvPr/>
          </p:nvPicPr>
          <p:blipFill>
            <a:blip r:embed="rId3" cstate="print"/>
            <a:stretch>
              <a:fillRect/>
            </a:stretch>
          </p:blipFill>
          <p:spPr>
            <a:xfrm>
              <a:off x="10057615" y="5883440"/>
              <a:ext cx="74502" cy="73818"/>
            </a:xfrm>
            <a:prstGeom prst="rect">
              <a:avLst/>
            </a:prstGeom>
          </p:spPr>
        </p:pic>
        <p:pic>
          <p:nvPicPr>
            <p:cNvPr id="16" name="object 13">
              <a:extLst>
                <a:ext uri="{FF2B5EF4-FFF2-40B4-BE49-F238E27FC236}">
                  <a16:creationId xmlns:a16="http://schemas.microsoft.com/office/drawing/2014/main" id="{AB512040-F728-8240-883B-7D508A9A9DD1}"/>
                </a:ext>
              </a:extLst>
            </p:cNvPr>
            <p:cNvPicPr/>
            <p:nvPr/>
          </p:nvPicPr>
          <p:blipFill>
            <a:blip r:embed="rId2" cstate="print"/>
            <a:stretch>
              <a:fillRect/>
            </a:stretch>
          </p:blipFill>
          <p:spPr>
            <a:xfrm>
              <a:off x="10206621" y="5883440"/>
              <a:ext cx="74502" cy="73818"/>
            </a:xfrm>
            <a:prstGeom prst="rect">
              <a:avLst/>
            </a:prstGeom>
          </p:spPr>
        </p:pic>
        <p:pic>
          <p:nvPicPr>
            <p:cNvPr id="17" name="object 14">
              <a:extLst>
                <a:ext uri="{FF2B5EF4-FFF2-40B4-BE49-F238E27FC236}">
                  <a16:creationId xmlns:a16="http://schemas.microsoft.com/office/drawing/2014/main" id="{8A1EE0CB-CF08-824E-A3CD-3B86EB85CB08}"/>
                </a:ext>
              </a:extLst>
            </p:cNvPr>
            <p:cNvPicPr/>
            <p:nvPr/>
          </p:nvPicPr>
          <p:blipFill>
            <a:blip r:embed="rId2" cstate="print"/>
            <a:stretch>
              <a:fillRect/>
            </a:stretch>
          </p:blipFill>
          <p:spPr>
            <a:xfrm>
              <a:off x="10355626" y="5883440"/>
              <a:ext cx="74502" cy="73818"/>
            </a:xfrm>
            <a:prstGeom prst="rect">
              <a:avLst/>
            </a:prstGeom>
          </p:spPr>
        </p:pic>
        <p:pic>
          <p:nvPicPr>
            <p:cNvPr id="18" name="object 15">
              <a:extLst>
                <a:ext uri="{FF2B5EF4-FFF2-40B4-BE49-F238E27FC236}">
                  <a16:creationId xmlns:a16="http://schemas.microsoft.com/office/drawing/2014/main" id="{6159E075-1A87-0A41-B97E-78AD1AC03821}"/>
                </a:ext>
              </a:extLst>
            </p:cNvPr>
            <p:cNvPicPr/>
            <p:nvPr/>
          </p:nvPicPr>
          <p:blipFill>
            <a:blip r:embed="rId3" cstate="print"/>
            <a:stretch>
              <a:fillRect/>
            </a:stretch>
          </p:blipFill>
          <p:spPr>
            <a:xfrm>
              <a:off x="10504632" y="5883440"/>
              <a:ext cx="74502" cy="73818"/>
            </a:xfrm>
            <a:prstGeom prst="rect">
              <a:avLst/>
            </a:prstGeom>
          </p:spPr>
        </p:pic>
        <p:pic>
          <p:nvPicPr>
            <p:cNvPr id="19" name="object 16">
              <a:extLst>
                <a:ext uri="{FF2B5EF4-FFF2-40B4-BE49-F238E27FC236}">
                  <a16:creationId xmlns:a16="http://schemas.microsoft.com/office/drawing/2014/main" id="{FCADBA37-9D17-D84A-8001-2F1DC761A712}"/>
                </a:ext>
              </a:extLst>
            </p:cNvPr>
            <p:cNvPicPr/>
            <p:nvPr/>
          </p:nvPicPr>
          <p:blipFill>
            <a:blip r:embed="rId2" cstate="print"/>
            <a:stretch>
              <a:fillRect/>
            </a:stretch>
          </p:blipFill>
          <p:spPr>
            <a:xfrm>
              <a:off x="10653638" y="5883440"/>
              <a:ext cx="74502" cy="73818"/>
            </a:xfrm>
            <a:prstGeom prst="rect">
              <a:avLst/>
            </a:prstGeom>
          </p:spPr>
        </p:pic>
        <p:pic>
          <p:nvPicPr>
            <p:cNvPr id="20" name="object 17">
              <a:extLst>
                <a:ext uri="{FF2B5EF4-FFF2-40B4-BE49-F238E27FC236}">
                  <a16:creationId xmlns:a16="http://schemas.microsoft.com/office/drawing/2014/main" id="{D6BA6CE5-2399-D04A-B90E-6CCC2503C365}"/>
                </a:ext>
              </a:extLst>
            </p:cNvPr>
            <p:cNvPicPr/>
            <p:nvPr/>
          </p:nvPicPr>
          <p:blipFill>
            <a:blip r:embed="rId2" cstate="print"/>
            <a:stretch>
              <a:fillRect/>
            </a:stretch>
          </p:blipFill>
          <p:spPr>
            <a:xfrm>
              <a:off x="10802643" y="5883440"/>
              <a:ext cx="74502" cy="73818"/>
            </a:xfrm>
            <a:prstGeom prst="rect">
              <a:avLst/>
            </a:prstGeom>
          </p:spPr>
        </p:pic>
        <p:pic>
          <p:nvPicPr>
            <p:cNvPr id="21" name="object 18">
              <a:extLst>
                <a:ext uri="{FF2B5EF4-FFF2-40B4-BE49-F238E27FC236}">
                  <a16:creationId xmlns:a16="http://schemas.microsoft.com/office/drawing/2014/main" id="{EDF63CC5-A86E-8B4B-9AD4-452ACFADA1FE}"/>
                </a:ext>
              </a:extLst>
            </p:cNvPr>
            <p:cNvPicPr/>
            <p:nvPr/>
          </p:nvPicPr>
          <p:blipFill>
            <a:blip r:embed="rId3" cstate="print"/>
            <a:stretch>
              <a:fillRect/>
            </a:stretch>
          </p:blipFill>
          <p:spPr>
            <a:xfrm>
              <a:off x="10951649" y="5883440"/>
              <a:ext cx="74502" cy="73818"/>
            </a:xfrm>
            <a:prstGeom prst="rect">
              <a:avLst/>
            </a:prstGeom>
          </p:spPr>
        </p:pic>
        <p:pic>
          <p:nvPicPr>
            <p:cNvPr id="22" name="object 19">
              <a:extLst>
                <a:ext uri="{FF2B5EF4-FFF2-40B4-BE49-F238E27FC236}">
                  <a16:creationId xmlns:a16="http://schemas.microsoft.com/office/drawing/2014/main" id="{380CB797-0A37-3F40-96D9-9C22D3E68EB6}"/>
                </a:ext>
              </a:extLst>
            </p:cNvPr>
            <p:cNvPicPr/>
            <p:nvPr/>
          </p:nvPicPr>
          <p:blipFill>
            <a:blip r:embed="rId3" cstate="print"/>
            <a:stretch>
              <a:fillRect/>
            </a:stretch>
          </p:blipFill>
          <p:spPr>
            <a:xfrm>
              <a:off x="11100654" y="5883440"/>
              <a:ext cx="74502" cy="73818"/>
            </a:xfrm>
            <a:prstGeom prst="rect">
              <a:avLst/>
            </a:prstGeom>
          </p:spPr>
        </p:pic>
        <p:pic>
          <p:nvPicPr>
            <p:cNvPr id="23" name="object 20">
              <a:extLst>
                <a:ext uri="{FF2B5EF4-FFF2-40B4-BE49-F238E27FC236}">
                  <a16:creationId xmlns:a16="http://schemas.microsoft.com/office/drawing/2014/main" id="{0FE0074A-D849-F249-ADFC-511D4F8F99C4}"/>
                </a:ext>
              </a:extLst>
            </p:cNvPr>
            <p:cNvPicPr/>
            <p:nvPr/>
          </p:nvPicPr>
          <p:blipFill>
            <a:blip r:embed="rId2" cstate="print"/>
            <a:stretch>
              <a:fillRect/>
            </a:stretch>
          </p:blipFill>
          <p:spPr>
            <a:xfrm>
              <a:off x="11249660" y="5883440"/>
              <a:ext cx="74502" cy="73818"/>
            </a:xfrm>
            <a:prstGeom prst="rect">
              <a:avLst/>
            </a:prstGeom>
          </p:spPr>
        </p:pic>
        <p:pic>
          <p:nvPicPr>
            <p:cNvPr id="24" name="object 21">
              <a:extLst>
                <a:ext uri="{FF2B5EF4-FFF2-40B4-BE49-F238E27FC236}">
                  <a16:creationId xmlns:a16="http://schemas.microsoft.com/office/drawing/2014/main" id="{63E1BAF5-C9EE-BA4F-A0FF-16BF2C2B6B1B}"/>
                </a:ext>
              </a:extLst>
            </p:cNvPr>
            <p:cNvPicPr/>
            <p:nvPr/>
          </p:nvPicPr>
          <p:blipFill>
            <a:blip r:embed="rId2" cstate="print"/>
            <a:stretch>
              <a:fillRect/>
            </a:stretch>
          </p:blipFill>
          <p:spPr>
            <a:xfrm>
              <a:off x="11398666" y="5883440"/>
              <a:ext cx="74502" cy="73818"/>
            </a:xfrm>
            <a:prstGeom prst="rect">
              <a:avLst/>
            </a:prstGeom>
          </p:spPr>
        </p:pic>
        <p:pic>
          <p:nvPicPr>
            <p:cNvPr id="25" name="object 22">
              <a:extLst>
                <a:ext uri="{FF2B5EF4-FFF2-40B4-BE49-F238E27FC236}">
                  <a16:creationId xmlns:a16="http://schemas.microsoft.com/office/drawing/2014/main" id="{AB527FD0-289F-2246-93D2-FEA036FF7C02}"/>
                </a:ext>
              </a:extLst>
            </p:cNvPr>
            <p:cNvPicPr/>
            <p:nvPr/>
          </p:nvPicPr>
          <p:blipFill>
            <a:blip r:embed="rId3" cstate="print"/>
            <a:stretch>
              <a:fillRect/>
            </a:stretch>
          </p:blipFill>
          <p:spPr>
            <a:xfrm>
              <a:off x="11547671" y="5883440"/>
              <a:ext cx="74502" cy="73818"/>
            </a:xfrm>
            <a:prstGeom prst="rect">
              <a:avLst/>
            </a:prstGeom>
          </p:spPr>
        </p:pic>
        <p:pic>
          <p:nvPicPr>
            <p:cNvPr id="26" name="object 23">
              <a:extLst>
                <a:ext uri="{FF2B5EF4-FFF2-40B4-BE49-F238E27FC236}">
                  <a16:creationId xmlns:a16="http://schemas.microsoft.com/office/drawing/2014/main" id="{B899009B-F7CD-4347-B3C2-3415F002DCC8}"/>
                </a:ext>
              </a:extLst>
            </p:cNvPr>
            <p:cNvPicPr/>
            <p:nvPr/>
          </p:nvPicPr>
          <p:blipFill>
            <a:blip r:embed="rId2" cstate="print"/>
            <a:stretch>
              <a:fillRect/>
            </a:stretch>
          </p:blipFill>
          <p:spPr>
            <a:xfrm>
              <a:off x="11696677" y="5883440"/>
              <a:ext cx="74502" cy="73818"/>
            </a:xfrm>
            <a:prstGeom prst="rect">
              <a:avLst/>
            </a:prstGeom>
          </p:spPr>
        </p:pic>
        <p:pic>
          <p:nvPicPr>
            <p:cNvPr id="27" name="object 24">
              <a:extLst>
                <a:ext uri="{FF2B5EF4-FFF2-40B4-BE49-F238E27FC236}">
                  <a16:creationId xmlns:a16="http://schemas.microsoft.com/office/drawing/2014/main" id="{EC3E291D-D384-7F48-B65B-5B3C47061072}"/>
                </a:ext>
              </a:extLst>
            </p:cNvPr>
            <p:cNvPicPr/>
            <p:nvPr/>
          </p:nvPicPr>
          <p:blipFill>
            <a:blip r:embed="rId2" cstate="print"/>
            <a:stretch>
              <a:fillRect/>
            </a:stretch>
          </p:blipFill>
          <p:spPr>
            <a:xfrm>
              <a:off x="11845683" y="5883440"/>
              <a:ext cx="74502" cy="73818"/>
            </a:xfrm>
            <a:prstGeom prst="rect">
              <a:avLst/>
            </a:prstGeom>
          </p:spPr>
        </p:pic>
        <p:pic>
          <p:nvPicPr>
            <p:cNvPr id="28" name="object 25">
              <a:extLst>
                <a:ext uri="{FF2B5EF4-FFF2-40B4-BE49-F238E27FC236}">
                  <a16:creationId xmlns:a16="http://schemas.microsoft.com/office/drawing/2014/main" id="{3447A14C-19D9-0747-809D-72ED87202C81}"/>
                </a:ext>
              </a:extLst>
            </p:cNvPr>
            <p:cNvPicPr/>
            <p:nvPr/>
          </p:nvPicPr>
          <p:blipFill>
            <a:blip r:embed="rId3" cstate="print"/>
            <a:stretch>
              <a:fillRect/>
            </a:stretch>
          </p:blipFill>
          <p:spPr>
            <a:xfrm>
              <a:off x="11994688" y="5883440"/>
              <a:ext cx="74503" cy="73818"/>
            </a:xfrm>
            <a:prstGeom prst="rect">
              <a:avLst/>
            </a:prstGeom>
          </p:spPr>
        </p:pic>
        <p:pic>
          <p:nvPicPr>
            <p:cNvPr id="29" name="object 26">
              <a:extLst>
                <a:ext uri="{FF2B5EF4-FFF2-40B4-BE49-F238E27FC236}">
                  <a16:creationId xmlns:a16="http://schemas.microsoft.com/office/drawing/2014/main" id="{3BB4FAC4-317B-A74F-854F-75B2E7DC0B73}"/>
                </a:ext>
              </a:extLst>
            </p:cNvPr>
            <p:cNvPicPr/>
            <p:nvPr/>
          </p:nvPicPr>
          <p:blipFill>
            <a:blip r:embed="rId2" cstate="print"/>
            <a:stretch>
              <a:fillRect/>
            </a:stretch>
          </p:blipFill>
          <p:spPr>
            <a:xfrm>
              <a:off x="12143695" y="5883440"/>
              <a:ext cx="74503" cy="73818"/>
            </a:xfrm>
            <a:prstGeom prst="rect">
              <a:avLst/>
            </a:prstGeom>
          </p:spPr>
        </p:pic>
        <p:pic>
          <p:nvPicPr>
            <p:cNvPr id="30" name="object 27">
              <a:extLst>
                <a:ext uri="{FF2B5EF4-FFF2-40B4-BE49-F238E27FC236}">
                  <a16:creationId xmlns:a16="http://schemas.microsoft.com/office/drawing/2014/main" id="{4E2F8866-F550-E24A-B04D-C831D8744FF8}"/>
                </a:ext>
              </a:extLst>
            </p:cNvPr>
            <p:cNvPicPr/>
            <p:nvPr/>
          </p:nvPicPr>
          <p:blipFill>
            <a:blip r:embed="rId2" cstate="print"/>
            <a:stretch>
              <a:fillRect/>
            </a:stretch>
          </p:blipFill>
          <p:spPr>
            <a:xfrm>
              <a:off x="12292700" y="5883440"/>
              <a:ext cx="74503" cy="73818"/>
            </a:xfrm>
            <a:prstGeom prst="rect">
              <a:avLst/>
            </a:prstGeom>
          </p:spPr>
        </p:pic>
        <p:pic>
          <p:nvPicPr>
            <p:cNvPr id="31" name="object 28">
              <a:extLst>
                <a:ext uri="{FF2B5EF4-FFF2-40B4-BE49-F238E27FC236}">
                  <a16:creationId xmlns:a16="http://schemas.microsoft.com/office/drawing/2014/main" id="{9CE33790-B0C1-754B-A5DD-64927BA6AC1B}"/>
                </a:ext>
              </a:extLst>
            </p:cNvPr>
            <p:cNvPicPr/>
            <p:nvPr/>
          </p:nvPicPr>
          <p:blipFill>
            <a:blip r:embed="rId2" cstate="print"/>
            <a:stretch>
              <a:fillRect/>
            </a:stretch>
          </p:blipFill>
          <p:spPr>
            <a:xfrm>
              <a:off x="12441706" y="5883440"/>
              <a:ext cx="74503" cy="73818"/>
            </a:xfrm>
            <a:prstGeom prst="rect">
              <a:avLst/>
            </a:prstGeom>
          </p:spPr>
        </p:pic>
        <p:pic>
          <p:nvPicPr>
            <p:cNvPr id="32" name="object 29">
              <a:extLst>
                <a:ext uri="{FF2B5EF4-FFF2-40B4-BE49-F238E27FC236}">
                  <a16:creationId xmlns:a16="http://schemas.microsoft.com/office/drawing/2014/main" id="{2CC8E4B8-2405-4B4B-910F-8AB08E2BFC5D}"/>
                </a:ext>
              </a:extLst>
            </p:cNvPr>
            <p:cNvPicPr/>
            <p:nvPr/>
          </p:nvPicPr>
          <p:blipFill>
            <a:blip r:embed="rId3" cstate="print"/>
            <a:stretch>
              <a:fillRect/>
            </a:stretch>
          </p:blipFill>
          <p:spPr>
            <a:xfrm>
              <a:off x="12590712" y="5883440"/>
              <a:ext cx="74503" cy="73818"/>
            </a:xfrm>
            <a:prstGeom prst="rect">
              <a:avLst/>
            </a:prstGeom>
          </p:spPr>
        </p:pic>
        <p:pic>
          <p:nvPicPr>
            <p:cNvPr id="33" name="object 30">
              <a:extLst>
                <a:ext uri="{FF2B5EF4-FFF2-40B4-BE49-F238E27FC236}">
                  <a16:creationId xmlns:a16="http://schemas.microsoft.com/office/drawing/2014/main" id="{C5D57E79-8A03-CB49-8682-F1FD618AE52F}"/>
                </a:ext>
              </a:extLst>
            </p:cNvPr>
            <p:cNvPicPr/>
            <p:nvPr/>
          </p:nvPicPr>
          <p:blipFill>
            <a:blip r:embed="rId2" cstate="print"/>
            <a:stretch>
              <a:fillRect/>
            </a:stretch>
          </p:blipFill>
          <p:spPr>
            <a:xfrm>
              <a:off x="12739717" y="5883440"/>
              <a:ext cx="74503" cy="73818"/>
            </a:xfrm>
            <a:prstGeom prst="rect">
              <a:avLst/>
            </a:prstGeom>
          </p:spPr>
        </p:pic>
      </p:grpSp>
      <p:pic>
        <p:nvPicPr>
          <p:cNvPr id="34" name="Picture 33">
            <a:extLst>
              <a:ext uri="{FF2B5EF4-FFF2-40B4-BE49-F238E27FC236}">
                <a16:creationId xmlns:a16="http://schemas.microsoft.com/office/drawing/2014/main" id="{09F4D27E-E76E-0E46-97C4-5AFADEC71A8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Tree>
    <p:extLst>
      <p:ext uri="{BB962C8B-B14F-4D97-AF65-F5344CB8AC3E}">
        <p14:creationId xmlns:p14="http://schemas.microsoft.com/office/powerpoint/2010/main" val="2014050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214279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3796161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4092170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696202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7836864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2 2">
  <p:cSld name="Section Header 1 2 2">
    <p:bg>
      <p:bgPr>
        <a:solidFill>
          <a:srgbClr val="AB0520"/>
        </a:solidFill>
        <a:effectLst/>
      </p:bgPr>
    </p:bg>
    <p:spTree>
      <p:nvGrpSpPr>
        <p:cNvPr id="1" name="Shape 43"/>
        <p:cNvGrpSpPr/>
        <p:nvPr/>
      </p:nvGrpSpPr>
      <p:grpSpPr>
        <a:xfrm>
          <a:off x="0" y="0"/>
          <a:ext cx="0" cy="0"/>
          <a:chOff x="0" y="0"/>
          <a:chExt cx="0" cy="0"/>
        </a:xfrm>
      </p:grpSpPr>
      <p:sp>
        <p:nvSpPr>
          <p:cNvPr id="44" name="Google Shape;44;p7"/>
          <p:cNvSpPr/>
          <p:nvPr/>
        </p:nvSpPr>
        <p:spPr>
          <a:xfrm>
            <a:off x="4864100" y="-12700"/>
            <a:ext cx="7328000" cy="6898000"/>
          </a:xfrm>
          <a:prstGeom prst="rect">
            <a:avLst/>
          </a:prstGeom>
          <a:solidFill>
            <a:srgbClr val="00275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p:nvPr/>
        </p:nvSpPr>
        <p:spPr>
          <a:xfrm>
            <a:off x="0" y="6405800"/>
            <a:ext cx="79376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6" name="Google Shape;46;p7"/>
          <p:cNvSpPr/>
          <p:nvPr/>
        </p:nvSpPr>
        <p:spPr>
          <a:xfrm>
            <a:off x="9329831" y="6405800"/>
            <a:ext cx="2862000" cy="60800"/>
          </a:xfrm>
          <a:prstGeom prst="rect">
            <a:avLst/>
          </a:prstGeom>
          <a:solidFill>
            <a:srgbClr val="FFFFFF"/>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sp>
        <p:nvSpPr>
          <p:cNvPr id="47" name="Google Shape;47;p7"/>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r"/>
            <a:fld id="{00000000-1234-1234-1234-123412341234}" type="slidenum">
              <a:rPr lang="en" smtClean="0"/>
              <a:pPr algn="r"/>
              <a:t>‹#›</a:t>
            </a:fld>
            <a:endParaRPr lang="en"/>
          </a:p>
        </p:txBody>
      </p:sp>
      <p:pic>
        <p:nvPicPr>
          <p:cNvPr id="48" name="Google Shape;48;p7"/>
          <p:cNvPicPr preferRelativeResize="0"/>
          <p:nvPr/>
        </p:nvPicPr>
        <p:blipFill rotWithShape="1">
          <a:blip r:embed="rId2">
            <a:alphaModFix/>
          </a:blip>
          <a:srcRect/>
          <a:stretch/>
        </p:blipFill>
        <p:spPr>
          <a:xfrm>
            <a:off x="8277927" y="5926112"/>
            <a:ext cx="711576" cy="667377"/>
          </a:xfrm>
          <a:prstGeom prst="rect">
            <a:avLst/>
          </a:prstGeom>
          <a:noFill/>
          <a:ln>
            <a:noFill/>
          </a:ln>
        </p:spPr>
      </p:pic>
    </p:spTree>
    <p:extLst>
      <p:ext uri="{BB962C8B-B14F-4D97-AF65-F5344CB8AC3E}">
        <p14:creationId xmlns:p14="http://schemas.microsoft.com/office/powerpoint/2010/main" val="216294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pic>
        <p:nvPicPr>
          <p:cNvPr id="5" name="Picture 4">
            <a:extLst>
              <a:ext uri="{FF2B5EF4-FFF2-40B4-BE49-F238E27FC236}">
                <a16:creationId xmlns:a16="http://schemas.microsoft.com/office/drawing/2014/main" id="{500427AF-FC89-B544-AD6A-8861FD3D0E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6" name="Rectangle 5">
            <a:extLst>
              <a:ext uri="{FF2B5EF4-FFF2-40B4-BE49-F238E27FC236}">
                <a16:creationId xmlns:a16="http://schemas.microsoft.com/office/drawing/2014/main" id="{F0950B3E-629C-5048-BBA1-C8B1F62EFD00}"/>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object 3">
            <a:extLst>
              <a:ext uri="{FF2B5EF4-FFF2-40B4-BE49-F238E27FC236}">
                <a16:creationId xmlns:a16="http://schemas.microsoft.com/office/drawing/2014/main" id="{17A607B4-CBD2-E04D-BDAA-181449BAF9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736778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5" name="object 6">
            <a:extLst>
              <a:ext uri="{FF2B5EF4-FFF2-40B4-BE49-F238E27FC236}">
                <a16:creationId xmlns:a16="http://schemas.microsoft.com/office/drawing/2014/main" id="{C6E696BB-D489-4E45-AD3E-2908427C4D7D}"/>
              </a:ext>
            </a:extLst>
          </p:cNvPr>
          <p:cNvSpPr/>
          <p:nvPr/>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pic>
        <p:nvPicPr>
          <p:cNvPr id="6" name="Picture 5">
            <a:extLst>
              <a:ext uri="{FF2B5EF4-FFF2-40B4-BE49-F238E27FC236}">
                <a16:creationId xmlns:a16="http://schemas.microsoft.com/office/drawing/2014/main" id="{A276925C-926B-1546-8F79-7CEF2622C25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9CC38A79-1416-6A47-8697-1B397F2D4AA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625C8968-7A91-BB4A-B0D1-505C60660E18}"/>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2" name="object 6">
            <a:extLst>
              <a:ext uri="{FF2B5EF4-FFF2-40B4-BE49-F238E27FC236}">
                <a16:creationId xmlns:a16="http://schemas.microsoft.com/office/drawing/2014/main" id="{586ED654-700A-2147-9380-60A6E2C74899}"/>
              </a:ext>
            </a:extLst>
          </p:cNvPr>
          <p:cNvSpPr/>
          <p:nvPr userDrawn="1"/>
        </p:nvSpPr>
        <p:spPr>
          <a:xfrm>
            <a:off x="685800" y="3005352"/>
            <a:ext cx="10820400" cy="19050"/>
          </a:xfrm>
          <a:custGeom>
            <a:avLst/>
            <a:gdLst/>
            <a:ahLst/>
            <a:cxnLst/>
            <a:rect l="l" t="t" r="r" b="b"/>
            <a:pathLst>
              <a:path w="16230600" h="28575">
                <a:moveTo>
                  <a:pt x="16230598" y="28574"/>
                </a:moveTo>
                <a:lnTo>
                  <a:pt x="0" y="28574"/>
                </a:lnTo>
                <a:lnTo>
                  <a:pt x="0" y="0"/>
                </a:lnTo>
                <a:lnTo>
                  <a:pt x="16230598" y="0"/>
                </a:lnTo>
                <a:lnTo>
                  <a:pt x="16230598" y="28574"/>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2587113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25A0CD-16AB-CE49-962D-9F19D1D2CAF5}"/>
              </a:ext>
            </a:extLst>
          </p:cNvPr>
          <p:cNvSpPr/>
          <p:nvPr/>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7" name="Picture 6">
            <a:extLst>
              <a:ext uri="{FF2B5EF4-FFF2-40B4-BE49-F238E27FC236}">
                <a16:creationId xmlns:a16="http://schemas.microsoft.com/office/drawing/2014/main" id="{B8F70D7D-8179-4F40-89E0-4CEF890A72B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8" name="Rectangle 7">
            <a:extLst>
              <a:ext uri="{FF2B5EF4-FFF2-40B4-BE49-F238E27FC236}">
                <a16:creationId xmlns:a16="http://schemas.microsoft.com/office/drawing/2014/main" id="{FB9EAAAF-AAFA-374B-BA2B-454C13D78E6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 name="object 3">
            <a:extLst>
              <a:ext uri="{FF2B5EF4-FFF2-40B4-BE49-F238E27FC236}">
                <a16:creationId xmlns:a16="http://schemas.microsoft.com/office/drawing/2014/main" id="{AAED6B75-1397-B64B-B89F-971C4FBB7C4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3" name="object 3">
            <a:extLst>
              <a:ext uri="{FF2B5EF4-FFF2-40B4-BE49-F238E27FC236}">
                <a16:creationId xmlns:a16="http://schemas.microsoft.com/office/drawing/2014/main" id="{CCAB1345-992F-E545-B04B-5857CD94DC35}"/>
              </a:ext>
            </a:extLst>
          </p:cNvPr>
          <p:cNvSpPr/>
          <p:nvPr/>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0" name="Rectangle 9">
            <a:extLst>
              <a:ext uri="{FF2B5EF4-FFF2-40B4-BE49-F238E27FC236}">
                <a16:creationId xmlns:a16="http://schemas.microsoft.com/office/drawing/2014/main" id="{6D8127CD-FD8A-A844-98F0-23382BA9FAE9}"/>
              </a:ext>
            </a:extLst>
          </p:cNvPr>
          <p:cNvSpPr/>
          <p:nvPr userDrawn="1"/>
        </p:nvSpPr>
        <p:spPr>
          <a:xfrm>
            <a:off x="1811919" y="684309"/>
            <a:ext cx="5058054" cy="546454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1" name="Picture 10">
            <a:extLst>
              <a:ext uri="{FF2B5EF4-FFF2-40B4-BE49-F238E27FC236}">
                <a16:creationId xmlns:a16="http://schemas.microsoft.com/office/drawing/2014/main" id="{637B0837-427D-1748-AB83-BA20A397579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Rectangle 11">
            <a:extLst>
              <a:ext uri="{FF2B5EF4-FFF2-40B4-BE49-F238E27FC236}">
                <a16:creationId xmlns:a16="http://schemas.microsoft.com/office/drawing/2014/main" id="{5C633B24-A0CE-BF4A-B6B6-8FF604B3913F}"/>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object 3">
            <a:extLst>
              <a:ext uri="{FF2B5EF4-FFF2-40B4-BE49-F238E27FC236}">
                <a16:creationId xmlns:a16="http://schemas.microsoft.com/office/drawing/2014/main" id="{C59CADE6-3B65-9745-88CF-D1F15149CC2E}"/>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5" name="object 3">
            <a:extLst>
              <a:ext uri="{FF2B5EF4-FFF2-40B4-BE49-F238E27FC236}">
                <a16:creationId xmlns:a16="http://schemas.microsoft.com/office/drawing/2014/main" id="{7A7E4853-92BF-8943-98F7-E8F30CF4C94E}"/>
              </a:ext>
            </a:extLst>
          </p:cNvPr>
          <p:cNvSpPr/>
          <p:nvPr userDrawn="1"/>
        </p:nvSpPr>
        <p:spPr>
          <a:xfrm>
            <a:off x="1430843" y="684309"/>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11990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2" name="object 2">
            <a:extLst>
              <a:ext uri="{FF2B5EF4-FFF2-40B4-BE49-F238E27FC236}">
                <a16:creationId xmlns:a16="http://schemas.microsoft.com/office/drawing/2014/main" id="{04F991A6-7FBD-004C-B9D3-09B858053AE4}"/>
              </a:ext>
            </a:extLst>
          </p:cNvPr>
          <p:cNvSpPr/>
          <p:nvPr/>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8" name="Picture 7">
            <a:extLst>
              <a:ext uri="{FF2B5EF4-FFF2-40B4-BE49-F238E27FC236}">
                <a16:creationId xmlns:a16="http://schemas.microsoft.com/office/drawing/2014/main" id="{81DEF7E3-8CE1-A64E-893B-2B52B8EADD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Rectangle 9">
            <a:extLst>
              <a:ext uri="{FF2B5EF4-FFF2-40B4-BE49-F238E27FC236}">
                <a16:creationId xmlns:a16="http://schemas.microsoft.com/office/drawing/2014/main" id="{7B37A84B-8011-F642-9A70-EB69675DA17D}"/>
              </a:ext>
            </a:extLst>
          </p:cNvPr>
          <p:cNvSpPr/>
          <p:nvPr/>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 name="object 3">
            <a:extLst>
              <a:ext uri="{FF2B5EF4-FFF2-40B4-BE49-F238E27FC236}">
                <a16:creationId xmlns:a16="http://schemas.microsoft.com/office/drawing/2014/main" id="{E857CD44-1A68-9845-B9B7-5DD89207B779}"/>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6" name="object 2">
            <a:extLst>
              <a:ext uri="{FF2B5EF4-FFF2-40B4-BE49-F238E27FC236}">
                <a16:creationId xmlns:a16="http://schemas.microsoft.com/office/drawing/2014/main" id="{EE305CF2-3738-8E46-A4CD-EFB5936BA81C}"/>
              </a:ext>
            </a:extLst>
          </p:cNvPr>
          <p:cNvSpPr/>
          <p:nvPr userDrawn="1"/>
        </p:nvSpPr>
        <p:spPr>
          <a:xfrm>
            <a:off x="6096001" y="0"/>
            <a:ext cx="6095999"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pic>
        <p:nvPicPr>
          <p:cNvPr id="7" name="Picture 6">
            <a:extLst>
              <a:ext uri="{FF2B5EF4-FFF2-40B4-BE49-F238E27FC236}">
                <a16:creationId xmlns:a16="http://schemas.microsoft.com/office/drawing/2014/main" id="{4C6E8668-042A-CB4E-978A-59827BEF92B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2C432242-6D23-104C-983C-E3A1DF4292E7}"/>
              </a:ext>
            </a:extLst>
          </p:cNvPr>
          <p:cNvSpPr/>
          <p:nvPr userDrawn="1"/>
        </p:nvSpPr>
        <p:spPr>
          <a:xfrm rot="5400000">
            <a:off x="4573683" y="3263900"/>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object 3">
            <a:extLst>
              <a:ext uri="{FF2B5EF4-FFF2-40B4-BE49-F238E27FC236}">
                <a16:creationId xmlns:a16="http://schemas.microsoft.com/office/drawing/2014/main" id="{2BD09B77-CEFE-DD43-B003-CC084EC60D65}"/>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Tree>
    <p:extLst>
      <p:ext uri="{BB962C8B-B14F-4D97-AF65-F5344CB8AC3E}">
        <p14:creationId xmlns:p14="http://schemas.microsoft.com/office/powerpoint/2010/main" val="4233680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4" name="Rectangle 13">
            <a:extLst>
              <a:ext uri="{FF2B5EF4-FFF2-40B4-BE49-F238E27FC236}">
                <a16:creationId xmlns:a16="http://schemas.microsoft.com/office/drawing/2014/main" id="{0C5D0346-91FD-8849-99B9-552AB425B3EA}"/>
              </a:ext>
            </a:extLst>
          </p:cNvPr>
          <p:cNvSpPr/>
          <p:nvPr/>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1" name="object 8">
            <a:extLst>
              <a:ext uri="{FF2B5EF4-FFF2-40B4-BE49-F238E27FC236}">
                <a16:creationId xmlns:a16="http://schemas.microsoft.com/office/drawing/2014/main" id="{A2514BFE-6C95-B448-B46A-B811D9404797}"/>
              </a:ext>
            </a:extLst>
          </p:cNvPr>
          <p:cNvSpPr/>
          <p:nvPr/>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5" name="Rectangle 14">
            <a:extLst>
              <a:ext uri="{FF2B5EF4-FFF2-40B4-BE49-F238E27FC236}">
                <a16:creationId xmlns:a16="http://schemas.microsoft.com/office/drawing/2014/main" id="{BBE0312E-A9C2-C349-99AD-AFCFD9FFF45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object 2">
            <a:extLst>
              <a:ext uri="{FF2B5EF4-FFF2-40B4-BE49-F238E27FC236}">
                <a16:creationId xmlns:a16="http://schemas.microsoft.com/office/drawing/2014/main" id="{A7E98F78-1EE8-9C46-B346-E33EA2A7C643}"/>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39C0EF02-BD96-1647-AA41-B9268F4871FD}"/>
              </a:ext>
            </a:extLst>
          </p:cNvPr>
          <p:cNvSpPr/>
          <p:nvPr userDrawn="1"/>
        </p:nvSpPr>
        <p:spPr>
          <a:xfrm>
            <a:off x="685801" y="685801"/>
            <a:ext cx="3035299" cy="548639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0" name="Picture 9">
            <a:extLst>
              <a:ext uri="{FF2B5EF4-FFF2-40B4-BE49-F238E27FC236}">
                <a16:creationId xmlns:a16="http://schemas.microsoft.com/office/drawing/2014/main" id="{125754AD-6AF6-064F-9D39-34874A4830F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2" name="object 8">
            <a:extLst>
              <a:ext uri="{FF2B5EF4-FFF2-40B4-BE49-F238E27FC236}">
                <a16:creationId xmlns:a16="http://schemas.microsoft.com/office/drawing/2014/main" id="{67F30830-0281-CB4A-8A0B-32C54DACCB37}"/>
              </a:ext>
            </a:extLst>
          </p:cNvPr>
          <p:cNvSpPr/>
          <p:nvPr userDrawn="1"/>
        </p:nvSpPr>
        <p:spPr>
          <a:xfrm>
            <a:off x="4676870" y="4659634"/>
            <a:ext cx="4800600" cy="19050"/>
          </a:xfrm>
          <a:custGeom>
            <a:avLst/>
            <a:gdLst/>
            <a:ahLst/>
            <a:cxnLst/>
            <a:rect l="l" t="t" r="r" b="b"/>
            <a:pathLst>
              <a:path w="7200900" h="28575">
                <a:moveTo>
                  <a:pt x="7200899" y="28574"/>
                </a:moveTo>
                <a:lnTo>
                  <a:pt x="0" y="28574"/>
                </a:lnTo>
                <a:lnTo>
                  <a:pt x="0" y="0"/>
                </a:lnTo>
                <a:lnTo>
                  <a:pt x="7200899" y="0"/>
                </a:lnTo>
                <a:lnTo>
                  <a:pt x="7200899" y="28574"/>
                </a:lnTo>
                <a:close/>
              </a:path>
            </a:pathLst>
          </a:custGeom>
          <a:solidFill>
            <a:srgbClr val="AB0420"/>
          </a:solidFill>
        </p:spPr>
        <p:txBody>
          <a:bodyPr wrap="square" lIns="0" tIns="0" rIns="0" bIns="0" rtlCol="0"/>
          <a:lstStyle/>
          <a:p>
            <a:endParaRPr sz="1200"/>
          </a:p>
        </p:txBody>
      </p:sp>
      <p:sp>
        <p:nvSpPr>
          <p:cNvPr id="13" name="Rectangle 12">
            <a:extLst>
              <a:ext uri="{FF2B5EF4-FFF2-40B4-BE49-F238E27FC236}">
                <a16:creationId xmlns:a16="http://schemas.microsoft.com/office/drawing/2014/main" id="{0162FECF-1BB5-4C42-A89A-BC831EB07689}"/>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59230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D4FFD09F-8BBB-4F4A-A03E-0EEFA8DA3A6E}"/>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25" name="Rectangle 24">
            <a:extLst>
              <a:ext uri="{FF2B5EF4-FFF2-40B4-BE49-F238E27FC236}">
                <a16:creationId xmlns:a16="http://schemas.microsoft.com/office/drawing/2014/main" id="{AE769987-766C-AE4B-87F0-D07CCA454BF2}"/>
              </a:ext>
            </a:extLst>
          </p:cNvPr>
          <p:cNvSpPr/>
          <p:nvPr/>
        </p:nvSpPr>
        <p:spPr>
          <a:xfrm>
            <a:off x="5894716" y="4078856"/>
            <a:ext cx="4108449" cy="224269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4" name="Rectangle 13">
            <a:extLst>
              <a:ext uri="{FF2B5EF4-FFF2-40B4-BE49-F238E27FC236}">
                <a16:creationId xmlns:a16="http://schemas.microsoft.com/office/drawing/2014/main" id="{0C5D0346-91FD-8849-99B9-552AB425B3EA}"/>
              </a:ext>
            </a:extLst>
          </p:cNvPr>
          <p:cNvSpPr/>
          <p:nvPr/>
        </p:nvSpPr>
        <p:spPr>
          <a:xfrm>
            <a:off x="5894716" y="840628"/>
            <a:ext cx="4108449" cy="274170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5D3F6C14-4A8C-E641-AC92-50F514730E6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22" name="object 9">
            <a:extLst>
              <a:ext uri="{FF2B5EF4-FFF2-40B4-BE49-F238E27FC236}">
                <a16:creationId xmlns:a16="http://schemas.microsoft.com/office/drawing/2014/main" id="{52E66EB2-263D-BA4C-964B-DCF423D7C437}"/>
              </a:ext>
            </a:extLst>
          </p:cNvPr>
          <p:cNvSpPr/>
          <p:nvPr/>
        </p:nvSpPr>
        <p:spPr>
          <a:xfrm>
            <a:off x="10346859" y="840627"/>
            <a:ext cx="30479" cy="5486400"/>
          </a:xfrm>
          <a:custGeom>
            <a:avLst/>
            <a:gdLst/>
            <a:ahLst/>
            <a:cxnLst/>
            <a:rect l="l" t="t" r="r" b="b"/>
            <a:pathLst>
              <a:path w="28575" h="8229600">
                <a:moveTo>
                  <a:pt x="0" y="0"/>
                </a:moveTo>
                <a:lnTo>
                  <a:pt x="28574" y="0"/>
                </a:lnTo>
                <a:lnTo>
                  <a:pt x="28574" y="8229599"/>
                </a:lnTo>
                <a:lnTo>
                  <a:pt x="0" y="8229599"/>
                </a:lnTo>
                <a:lnTo>
                  <a:pt x="0" y="0"/>
                </a:lnTo>
                <a:close/>
              </a:path>
            </a:pathLst>
          </a:custGeom>
          <a:solidFill>
            <a:srgbClr val="AB0420"/>
          </a:solidFill>
        </p:spPr>
        <p:txBody>
          <a:bodyPr wrap="square" lIns="0" tIns="0" rIns="0" bIns="0" rtlCol="0"/>
          <a:lstStyle/>
          <a:p>
            <a:endParaRPr sz="1200"/>
          </a:p>
        </p:txBody>
      </p:sp>
      <p:sp>
        <p:nvSpPr>
          <p:cNvPr id="24" name="object 3">
            <a:extLst>
              <a:ext uri="{FF2B5EF4-FFF2-40B4-BE49-F238E27FC236}">
                <a16:creationId xmlns:a16="http://schemas.microsoft.com/office/drawing/2014/main" id="{A07FBEEA-4BB0-3B4A-B12D-47020D535E72}"/>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26" name="Rectangle 25">
            <a:extLst>
              <a:ext uri="{FF2B5EF4-FFF2-40B4-BE49-F238E27FC236}">
                <a16:creationId xmlns:a16="http://schemas.microsoft.com/office/drawing/2014/main" id="{72CC4C5D-0CB8-2F46-B7D9-245DB1DF0910}"/>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16988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7" name="object 3">
            <a:extLst>
              <a:ext uri="{FF2B5EF4-FFF2-40B4-BE49-F238E27FC236}">
                <a16:creationId xmlns:a16="http://schemas.microsoft.com/office/drawing/2014/main" id="{B58A3138-293C-1C4B-990D-E9B1D05EC067}"/>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8" name="object 2">
            <a:extLst>
              <a:ext uri="{FF2B5EF4-FFF2-40B4-BE49-F238E27FC236}">
                <a16:creationId xmlns:a16="http://schemas.microsoft.com/office/drawing/2014/main" id="{E894B9C6-FFC2-BF49-B139-13399AA9464D}"/>
              </a:ext>
            </a:extLst>
          </p:cNvPr>
          <p:cNvSpPr/>
          <p:nvPr/>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6" name="Picture 5">
            <a:extLst>
              <a:ext uri="{FF2B5EF4-FFF2-40B4-BE49-F238E27FC236}">
                <a16:creationId xmlns:a16="http://schemas.microsoft.com/office/drawing/2014/main" id="{D88808A2-9735-0046-8139-D23B663F52B8}"/>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0" name="object 3">
            <a:extLst>
              <a:ext uri="{FF2B5EF4-FFF2-40B4-BE49-F238E27FC236}">
                <a16:creationId xmlns:a16="http://schemas.microsoft.com/office/drawing/2014/main" id="{DD7F3E48-D5A1-D341-B5E7-77158EA2FBED}"/>
              </a:ext>
            </a:extLst>
          </p:cNvPr>
          <p:cNvSpPr/>
          <p:nvPr userDrawn="1"/>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endParaRPr sz="1200"/>
          </a:p>
        </p:txBody>
      </p:sp>
      <p:sp>
        <p:nvSpPr>
          <p:cNvPr id="11" name="object 2">
            <a:extLst>
              <a:ext uri="{FF2B5EF4-FFF2-40B4-BE49-F238E27FC236}">
                <a16:creationId xmlns:a16="http://schemas.microsoft.com/office/drawing/2014/main" id="{952CB7C8-3BB9-2143-AC2F-773A7C074011}"/>
              </a:ext>
            </a:extLst>
          </p:cNvPr>
          <p:cNvSpPr/>
          <p:nvPr userDrawn="1"/>
        </p:nvSpPr>
        <p:spPr>
          <a:xfrm>
            <a:off x="1424866" y="685800"/>
            <a:ext cx="19050" cy="54864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D04A4F16-1ACC-7B4A-873F-BADAEB93E903}"/>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2129707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1_Blank">
    <p:bg>
      <p:bgPr>
        <a:solidFill>
          <a:schemeClr val="bg1"/>
        </a:solidFill>
        <a:effectLst/>
      </p:bgPr>
    </p:bg>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4EC58BEA-C5D0-6E43-A7BE-DF35E27A2457}"/>
              </a:ext>
            </a:extLst>
          </p:cNvPr>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10" name="object 2">
            <a:extLst>
              <a:ext uri="{FF2B5EF4-FFF2-40B4-BE49-F238E27FC236}">
                <a16:creationId xmlns:a16="http://schemas.microsoft.com/office/drawing/2014/main" id="{B0471B98-1891-6240-AF37-D317E72481B2}"/>
              </a:ext>
            </a:extLst>
          </p:cNvPr>
          <p:cNvSpPr/>
          <p:nvPr/>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1" name="Rectangle 10">
            <a:extLst>
              <a:ext uri="{FF2B5EF4-FFF2-40B4-BE49-F238E27FC236}">
                <a16:creationId xmlns:a16="http://schemas.microsoft.com/office/drawing/2014/main" id="{EA11F753-0479-734E-8743-658697E11855}"/>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417E9B19-FEFE-C943-93B3-FAFAEACFEC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9" name="Rectangle 8">
            <a:extLst>
              <a:ext uri="{FF2B5EF4-FFF2-40B4-BE49-F238E27FC236}">
                <a16:creationId xmlns:a16="http://schemas.microsoft.com/office/drawing/2014/main" id="{D028AAAE-5FD4-E749-8114-2DAEC131C6BD}"/>
              </a:ext>
            </a:extLst>
          </p:cNvPr>
          <p:cNvSpPr/>
          <p:nvPr/>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object 2">
            <a:extLst>
              <a:ext uri="{FF2B5EF4-FFF2-40B4-BE49-F238E27FC236}">
                <a16:creationId xmlns:a16="http://schemas.microsoft.com/office/drawing/2014/main" id="{639359C6-1A1D-274B-82CF-24CE4CE2C298}"/>
              </a:ext>
            </a:extLst>
          </p:cNvPr>
          <p:cNvSpPr/>
          <p:nvPr userDrawn="1"/>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E2E8EB"/>
          </a:solidFill>
        </p:spPr>
        <p:txBody>
          <a:bodyPr wrap="square" lIns="0" tIns="0" rIns="0" bIns="0" rtlCol="0"/>
          <a:lstStyle/>
          <a:p>
            <a:endParaRPr sz="1200"/>
          </a:p>
        </p:txBody>
      </p:sp>
      <p:sp>
        <p:nvSpPr>
          <p:cNvPr id="8" name="object 2">
            <a:extLst>
              <a:ext uri="{FF2B5EF4-FFF2-40B4-BE49-F238E27FC236}">
                <a16:creationId xmlns:a16="http://schemas.microsoft.com/office/drawing/2014/main" id="{7C0D586C-0FAA-C74C-ADB8-2C3BC7D4DC81}"/>
              </a:ext>
            </a:extLst>
          </p:cNvPr>
          <p:cNvSpPr/>
          <p:nvPr userDrawn="1"/>
        </p:nvSpPr>
        <p:spPr>
          <a:xfrm rot="5400000" flipH="1">
            <a:off x="6093462" y="-3177941"/>
            <a:ext cx="30479" cy="12192000"/>
          </a:xfrm>
          <a:custGeom>
            <a:avLst/>
            <a:gdLst/>
            <a:ahLst/>
            <a:cxnLst/>
            <a:rect l="l" t="t" r="r" b="b"/>
            <a:pathLst>
              <a:path w="28575" h="8229600">
                <a:moveTo>
                  <a:pt x="28574" y="8229599"/>
                </a:moveTo>
                <a:lnTo>
                  <a:pt x="0" y="8229599"/>
                </a:lnTo>
                <a:lnTo>
                  <a:pt x="0" y="0"/>
                </a:lnTo>
                <a:lnTo>
                  <a:pt x="28574" y="0"/>
                </a:lnTo>
                <a:lnTo>
                  <a:pt x="28574" y="8229599"/>
                </a:lnTo>
                <a:close/>
              </a:path>
            </a:pathLst>
          </a:custGeom>
          <a:solidFill>
            <a:srgbClr val="AB0420"/>
          </a:solidFill>
        </p:spPr>
        <p:txBody>
          <a:bodyPr wrap="square" lIns="0" tIns="0" rIns="0" bIns="0" rtlCol="0"/>
          <a:lstStyle/>
          <a:p>
            <a:endParaRPr sz="1200"/>
          </a:p>
        </p:txBody>
      </p:sp>
      <p:sp>
        <p:nvSpPr>
          <p:cNvPr id="12" name="Rectangle 11">
            <a:extLst>
              <a:ext uri="{FF2B5EF4-FFF2-40B4-BE49-F238E27FC236}">
                <a16:creationId xmlns:a16="http://schemas.microsoft.com/office/drawing/2014/main" id="{637F5BD4-D7E3-1641-BA72-D080427A4F0D}"/>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12">
            <a:extLst>
              <a:ext uri="{FF2B5EF4-FFF2-40B4-BE49-F238E27FC236}">
                <a16:creationId xmlns:a16="http://schemas.microsoft.com/office/drawing/2014/main" id="{20555532-8968-2B43-BC3C-48409B8A074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0721032" y="5620978"/>
            <a:ext cx="864793" cy="811079"/>
          </a:xfrm>
          <a:prstGeom prst="rect">
            <a:avLst/>
          </a:prstGeom>
        </p:spPr>
      </p:pic>
      <p:sp>
        <p:nvSpPr>
          <p:cNvPr id="14" name="Rectangle 13">
            <a:extLst>
              <a:ext uri="{FF2B5EF4-FFF2-40B4-BE49-F238E27FC236}">
                <a16:creationId xmlns:a16="http://schemas.microsoft.com/office/drawing/2014/main" id="{F24771C5-3AE5-724A-AF63-AB97DA82CA36}"/>
              </a:ext>
            </a:extLst>
          </p:cNvPr>
          <p:cNvSpPr/>
          <p:nvPr userDrawn="1"/>
        </p:nvSpPr>
        <p:spPr>
          <a:xfrm>
            <a:off x="4573683" y="6557065"/>
            <a:ext cx="3076531" cy="330200"/>
          </a:xfrm>
          <a:prstGeom prst="rect">
            <a:avLst/>
          </a:prstGeom>
          <a:solidFill>
            <a:srgbClr val="AB0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9548123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608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bodyStyle>
    <p:otherStyle>
      <a:lvl1pPr marL="0" eaLnBrk="1" hangingPunct="1">
        <a:defRPr>
          <a:latin typeface="+mn-lt"/>
          <a:ea typeface="+mn-ea"/>
          <a:cs typeface="+mn-cs"/>
        </a:defRPr>
      </a:lvl1pPr>
      <a:lvl2pPr marL="304815" eaLnBrk="1" hangingPunct="1">
        <a:defRPr>
          <a:latin typeface="+mn-lt"/>
          <a:ea typeface="+mn-ea"/>
          <a:cs typeface="+mn-cs"/>
        </a:defRPr>
      </a:lvl2pPr>
      <a:lvl3pPr marL="609630" eaLnBrk="1" hangingPunct="1">
        <a:defRPr>
          <a:latin typeface="+mn-lt"/>
          <a:ea typeface="+mn-ea"/>
          <a:cs typeface="+mn-cs"/>
        </a:defRPr>
      </a:lvl3pPr>
      <a:lvl4pPr marL="914446" eaLnBrk="1" hangingPunct="1">
        <a:defRPr>
          <a:latin typeface="+mn-lt"/>
          <a:ea typeface="+mn-ea"/>
          <a:cs typeface="+mn-cs"/>
        </a:defRPr>
      </a:lvl4pPr>
      <a:lvl5pPr marL="1219261" eaLnBrk="1" hangingPunct="1">
        <a:defRPr>
          <a:latin typeface="+mn-lt"/>
          <a:ea typeface="+mn-ea"/>
          <a:cs typeface="+mn-cs"/>
        </a:defRPr>
      </a:lvl5pPr>
      <a:lvl6pPr marL="1524076" eaLnBrk="1" hangingPunct="1">
        <a:defRPr>
          <a:latin typeface="+mn-lt"/>
          <a:ea typeface="+mn-ea"/>
          <a:cs typeface="+mn-cs"/>
        </a:defRPr>
      </a:lvl6pPr>
      <a:lvl7pPr marL="1828891" eaLnBrk="1" hangingPunct="1">
        <a:defRPr>
          <a:latin typeface="+mn-lt"/>
          <a:ea typeface="+mn-ea"/>
          <a:cs typeface="+mn-cs"/>
        </a:defRPr>
      </a:lvl7pPr>
      <a:lvl8pPr marL="2133707" eaLnBrk="1" hangingPunct="1">
        <a:defRPr>
          <a:latin typeface="+mn-lt"/>
          <a:ea typeface="+mn-ea"/>
          <a:cs typeface="+mn-cs"/>
        </a:defRPr>
      </a:lvl8pPr>
      <a:lvl9pPr marL="2438522"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hyperlink" Target="https://creativecommons.org/licenses/by-nc/3.0/" TargetMode="External"/><Relationship Id="rId4" Type="http://schemas.openxmlformats.org/officeDocument/2006/relationships/hyperlink" Target="https://www.pngall.com/save-water-pn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mailto:kkay@arizona.edu" TargetMode="External"/><Relationship Id="rId7" Type="http://schemas.openxmlformats.org/officeDocument/2006/relationships/hyperlink" Target="https://projectwet.arizona.edu/arizona-water-festival/teacher-resource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hyperlink" Target="mailto:sophiem@arizona.edu" TargetMode="External"/><Relationship Id="rId4" Type="http://schemas.openxmlformats.org/officeDocument/2006/relationships/hyperlink" Target="mailto:christiansenj@arizona.edu" TargetMode="External"/><Relationship Id="rId9" Type="http://schemas.openxmlformats.org/officeDocument/2006/relationships/image" Target="../media/image32.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usgs.gov/special-topics/water-science-school/science/how-much-water-there-earth" TargetMode="External"/><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hyperlink" Target="https://cljgives.org/health/hygiene-leaves-kids-with-loads-of-triclosan/" TargetMode="External"/><Relationship Id="rId13" Type="http://schemas.openxmlformats.org/officeDocument/2006/relationships/image" Target="../media/image16.jpeg"/><Relationship Id="rId3" Type="http://schemas.openxmlformats.org/officeDocument/2006/relationships/image" Target="../media/image8.jpeg"/><Relationship Id="rId7" Type="http://schemas.openxmlformats.org/officeDocument/2006/relationships/image" Target="../media/image11.jpeg"/><Relationship Id="rId12"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11" Type="http://schemas.openxmlformats.org/officeDocument/2006/relationships/image" Target="../media/image14.jpeg"/><Relationship Id="rId5" Type="http://schemas.openxmlformats.org/officeDocument/2006/relationships/image" Target="../media/image9.jpeg"/><Relationship Id="rId15" Type="http://schemas.openxmlformats.org/officeDocument/2006/relationships/image" Target="../media/image18.jpeg"/><Relationship Id="rId10" Type="http://schemas.openxmlformats.org/officeDocument/2006/relationships/image" Target="../media/image13.jpeg"/><Relationship Id="rId4" Type="http://schemas.openxmlformats.org/officeDocument/2006/relationships/hyperlink" Target="https://www.pexels.com/photo/crop-mom-washing-hands-of-kid-in-bathroom-4474058/" TargetMode="External"/><Relationship Id="rId9" Type="http://schemas.openxmlformats.org/officeDocument/2006/relationships/image" Target="../media/image12.jpeg"/><Relationship Id="rId1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hyperlink" Target="https://techdifferent.it/chip-intel-un-grosso-problema-sicurezza/" TargetMode="External"/><Relationship Id="rId3" Type="http://schemas.openxmlformats.org/officeDocument/2006/relationships/image" Target="../media/image19.png"/><Relationship Id="rId7" Type="http://schemas.openxmlformats.org/officeDocument/2006/relationships/image" Target="../media/image21.jpeg"/><Relationship Id="rId12" Type="http://schemas.openxmlformats.org/officeDocument/2006/relationships/hyperlink" Target="https://misseaglesnetwork.blogspot.com/2015/04/unethical-mining-corporations-take-look.html"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pxhere.com/en/photo/819859" TargetMode="External"/><Relationship Id="rId11" Type="http://schemas.openxmlformats.org/officeDocument/2006/relationships/image" Target="../media/image23.png"/><Relationship Id="rId5" Type="http://schemas.openxmlformats.org/officeDocument/2006/relationships/image" Target="../media/image20.jpeg"/><Relationship Id="rId10" Type="http://schemas.openxmlformats.org/officeDocument/2006/relationships/hyperlink" Target="https://asiapacificreport.nz/2016/02/02/indonesia-blocks-freeport-copper-exports-from-papua-in-deadlock/" TargetMode="External"/><Relationship Id="rId4" Type="http://schemas.openxmlformats.org/officeDocument/2006/relationships/hyperlink" Target="https://ru.wikipedia.org/wiki/Frito-Lay" TargetMode="External"/><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hyperlink" Target="https://www.ambientebio.it/ambiente/sostenibilita/water-footpri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389826" y="1102288"/>
            <a:ext cx="7095495" cy="5201424"/>
          </a:xfrm>
          <a:prstGeom prst="rect">
            <a:avLst/>
          </a:prstGeom>
          <a:noFill/>
        </p:spPr>
        <p:txBody>
          <a:bodyPr wrap="square" rtlCol="0">
            <a:spAutoFit/>
          </a:bodyPr>
          <a:lstStyle/>
          <a:p>
            <a:pPr marL="762038" indent="-762038" defTabSz="609630">
              <a:buFont typeface="Wingdings" panose="05000000000000000000" pitchFamily="2" charset="2"/>
              <a:buChar char="Ø"/>
            </a:pPr>
            <a:r>
              <a:rPr lang="en-US" sz="4000" b="1">
                <a:solidFill>
                  <a:srgbClr val="002776"/>
                </a:solidFill>
                <a:latin typeface="Calibri"/>
              </a:rPr>
              <a:t>What do you, a plant in your house, a squirrel in the park, and your classmate all have in common?</a:t>
            </a:r>
          </a:p>
          <a:p>
            <a:pPr defTabSz="609630"/>
            <a:endParaRPr lang="en-US" sz="1200" b="1">
              <a:solidFill>
                <a:srgbClr val="002776"/>
              </a:solidFill>
              <a:latin typeface="Calibri"/>
            </a:endParaRPr>
          </a:p>
          <a:p>
            <a:pPr marL="762038" indent="-762038" defTabSz="609630">
              <a:buFont typeface="Wingdings" panose="05000000000000000000" pitchFamily="2" charset="2"/>
              <a:buChar char="Ø"/>
            </a:pPr>
            <a:r>
              <a:rPr lang="en-US" sz="4000" b="1">
                <a:solidFill>
                  <a:srgbClr val="002776"/>
                </a:solidFill>
                <a:latin typeface="Calibri"/>
              </a:rPr>
              <a:t>What do a loaf of bread, a sheet of paper, and an automobile have in common? </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758699" cy="578644"/>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 SUSTAINABILITY &amp; STEWARDSHIP: </a:t>
            </a:r>
            <a:r>
              <a:rPr lang="en-US" sz="4000" b="1">
                <a:solidFill>
                  <a:srgbClr val="002776"/>
                </a:solidFill>
                <a:latin typeface="Calibri"/>
              </a:rPr>
              <a:t>LESSON 6</a:t>
            </a: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pic>
        <p:nvPicPr>
          <p:cNvPr id="9" name="Picture 8" descr="A water drop with a planet earth in it&#10;&#10;Description automatically generated">
            <a:extLst>
              <a:ext uri="{FF2B5EF4-FFF2-40B4-BE49-F238E27FC236}">
                <a16:creationId xmlns:a16="http://schemas.microsoft.com/office/drawing/2014/main" id="{6F6B073E-804B-F39C-ABBB-392C13D393A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23035" y="842964"/>
            <a:ext cx="4692817" cy="6257090"/>
          </a:xfrm>
          <a:prstGeom prst="rect">
            <a:avLst/>
          </a:prstGeom>
        </p:spPr>
      </p:pic>
      <p:sp>
        <p:nvSpPr>
          <p:cNvPr id="10" name="TextBox 9">
            <a:extLst>
              <a:ext uri="{FF2B5EF4-FFF2-40B4-BE49-F238E27FC236}">
                <a16:creationId xmlns:a16="http://schemas.microsoft.com/office/drawing/2014/main" id="{E2F8EAEB-C616-7D17-0E60-9340AD75F84A}"/>
              </a:ext>
            </a:extLst>
          </p:cNvPr>
          <p:cNvSpPr txBox="1"/>
          <p:nvPr/>
        </p:nvSpPr>
        <p:spPr>
          <a:xfrm>
            <a:off x="3524250" y="6858000"/>
            <a:ext cx="5143500" cy="184666"/>
          </a:xfrm>
          <a:prstGeom prst="rect">
            <a:avLst/>
          </a:prstGeom>
          <a:noFill/>
        </p:spPr>
        <p:txBody>
          <a:bodyPr wrap="square" rtlCol="0">
            <a:spAutoFit/>
          </a:bodyPr>
          <a:lstStyle/>
          <a:p>
            <a:pPr defTabSz="609630"/>
            <a:r>
              <a:rPr lang="en-US" sz="600">
                <a:solidFill>
                  <a:prstClr val="black"/>
                </a:solidFill>
                <a:latin typeface="Calibri"/>
                <a:hlinkClick r:id="rId4" tooltip="https://www.pngall.com/save-water-png/"/>
              </a:rPr>
              <a:t>This Photo</a:t>
            </a:r>
            <a:r>
              <a:rPr lang="en-US" sz="600">
                <a:solidFill>
                  <a:prstClr val="black"/>
                </a:solidFill>
                <a:latin typeface="Calibri"/>
              </a:rPr>
              <a:t> by Unknown Author is licensed under </a:t>
            </a:r>
            <a:r>
              <a:rPr lang="en-US" sz="600">
                <a:solidFill>
                  <a:prstClr val="black"/>
                </a:solidFill>
                <a:latin typeface="Calibri"/>
                <a:hlinkClick r:id="rId5" tooltip="https://creativecommons.org/licenses/by-nc/3.0/"/>
              </a:rPr>
              <a:t>CC BY-NC</a:t>
            </a:r>
            <a:endParaRPr lang="en-US" sz="600">
              <a:solidFill>
                <a:prstClr val="black"/>
              </a:solidFill>
              <a:latin typeface="Calibri"/>
            </a:endParaRPr>
          </a:p>
        </p:txBody>
      </p:sp>
    </p:spTree>
    <p:extLst>
      <p:ext uri="{BB962C8B-B14F-4D97-AF65-F5344CB8AC3E}">
        <p14:creationId xmlns:p14="http://schemas.microsoft.com/office/powerpoint/2010/main" val="2901074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9412A1-5E88-25AC-130A-AC7C1E34A39F}"/>
              </a:ext>
            </a:extLst>
          </p:cNvPr>
          <p:cNvSpPr/>
          <p:nvPr/>
        </p:nvSpPr>
        <p:spPr>
          <a:xfrm>
            <a:off x="-144379" y="-42036"/>
            <a:ext cx="12480758" cy="1625600"/>
          </a:xfrm>
          <a:prstGeom prst="rect">
            <a:avLst/>
          </a:prstGeom>
          <a:solidFill>
            <a:srgbClr val="33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cxnSp>
        <p:nvCxnSpPr>
          <p:cNvPr id="4" name="Straight Connector 3">
            <a:extLst>
              <a:ext uri="{FF2B5EF4-FFF2-40B4-BE49-F238E27FC236}">
                <a16:creationId xmlns:a16="http://schemas.microsoft.com/office/drawing/2014/main" id="{9F0BA5E5-C39E-5FF2-954D-8B01784C6160}"/>
              </a:ext>
            </a:extLst>
          </p:cNvPr>
          <p:cNvCxnSpPr/>
          <p:nvPr/>
        </p:nvCxnSpPr>
        <p:spPr>
          <a:xfrm>
            <a:off x="-144379" y="1635545"/>
            <a:ext cx="12480758" cy="0"/>
          </a:xfrm>
          <a:prstGeom prst="line">
            <a:avLst/>
          </a:prstGeom>
          <a:ln w="76200">
            <a:solidFill>
              <a:srgbClr val="C0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864C4ABE-D63A-13C3-0CDF-0336BD2F370F}"/>
              </a:ext>
            </a:extLst>
          </p:cNvPr>
          <p:cNvSpPr txBox="1"/>
          <p:nvPr/>
        </p:nvSpPr>
        <p:spPr>
          <a:xfrm>
            <a:off x="80210" y="-121788"/>
            <a:ext cx="12031577" cy="1815882"/>
          </a:xfrm>
          <a:prstGeom prst="rect">
            <a:avLst/>
          </a:prstGeom>
          <a:noFill/>
        </p:spPr>
        <p:txBody>
          <a:bodyPr wrap="square" rtlCol="0">
            <a:spAutoFit/>
          </a:bodyPr>
          <a:lstStyle/>
          <a:p>
            <a:pPr algn="ctr" defTabSz="609630"/>
            <a:r>
              <a:rPr lang="en-US" sz="6400" b="1">
                <a:solidFill>
                  <a:prstClr val="white"/>
                </a:solidFill>
                <a:latin typeface="Calibri"/>
              </a:rPr>
              <a:t>Splashing into Solutions</a:t>
            </a:r>
          </a:p>
          <a:p>
            <a:pPr algn="ctr" defTabSz="609630"/>
            <a:r>
              <a:rPr lang="en-US" sz="4800" b="1">
                <a:solidFill>
                  <a:srgbClr val="C00000"/>
                </a:solidFill>
                <a:latin typeface="Calibri"/>
              </a:rPr>
              <a:t>You Have the Power!</a:t>
            </a:r>
          </a:p>
        </p:txBody>
      </p:sp>
      <p:sp>
        <p:nvSpPr>
          <p:cNvPr id="28" name="Text Box 4">
            <a:extLst>
              <a:ext uri="{FF2B5EF4-FFF2-40B4-BE49-F238E27FC236}">
                <a16:creationId xmlns:a16="http://schemas.microsoft.com/office/drawing/2014/main" id="{1EB5390B-4444-BEF5-9022-3B3D57886CA6}"/>
              </a:ext>
            </a:extLst>
          </p:cNvPr>
          <p:cNvSpPr txBox="1">
            <a:spLocks noChangeArrowheads="1"/>
          </p:cNvSpPr>
          <p:nvPr/>
        </p:nvSpPr>
        <p:spPr bwMode="auto">
          <a:xfrm>
            <a:off x="473707" y="1873144"/>
            <a:ext cx="11244583" cy="257500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defTabSz="609630"/>
            <a:r>
              <a:rPr lang="en-US" sz="4800" b="1" kern="0">
                <a:solidFill>
                  <a:srgbClr val="002776"/>
                </a:solidFill>
                <a:latin typeface="Calibri"/>
              </a:rPr>
              <a:t>What is Water Conservation?</a:t>
            </a:r>
          </a:p>
          <a:p>
            <a:pPr defTabSz="609630"/>
            <a:endParaRPr lang="en-US" sz="4800" b="1" kern="0">
              <a:solidFill>
                <a:srgbClr val="002776"/>
              </a:solidFill>
              <a:latin typeface="Calibri"/>
            </a:endParaRPr>
          </a:p>
          <a:p>
            <a:pPr defTabSz="609630"/>
            <a:endParaRPr lang="en-US" sz="933" b="1" kern="0">
              <a:solidFill>
                <a:srgbClr val="002776"/>
              </a:solidFill>
              <a:latin typeface="Calibri"/>
            </a:endParaRPr>
          </a:p>
          <a:p>
            <a:pPr marL="457223" indent="-457223" defTabSz="609630">
              <a:buFont typeface="Wingdings" panose="05000000000000000000" pitchFamily="2" charset="2"/>
              <a:buChar char="Ø"/>
            </a:pPr>
            <a:endParaRPr lang="en-US" sz="800" b="1">
              <a:solidFill>
                <a:srgbClr val="002776"/>
              </a:solidFill>
              <a:latin typeface="Calibri"/>
              <a:cs typeface="Arial" pitchFamily="34" charset="0"/>
            </a:endParaRPr>
          </a:p>
          <a:p>
            <a:pPr defTabSz="609630"/>
            <a:r>
              <a:rPr lang="en-US" sz="4800" b="1" kern="0">
                <a:solidFill>
                  <a:srgbClr val="002776"/>
                </a:solidFill>
                <a:latin typeface="Calibri"/>
              </a:rPr>
              <a:t>What is Water Efficiency?</a:t>
            </a:r>
          </a:p>
        </p:txBody>
      </p:sp>
      <p:sp>
        <p:nvSpPr>
          <p:cNvPr id="7" name="TextBox 6">
            <a:extLst>
              <a:ext uri="{FF2B5EF4-FFF2-40B4-BE49-F238E27FC236}">
                <a16:creationId xmlns:a16="http://schemas.microsoft.com/office/drawing/2014/main" id="{B9BD920B-6BF6-7FE7-A1EC-41492C91B73C}"/>
              </a:ext>
            </a:extLst>
          </p:cNvPr>
          <p:cNvSpPr txBox="1"/>
          <p:nvPr/>
        </p:nvSpPr>
        <p:spPr>
          <a:xfrm>
            <a:off x="473707" y="2560823"/>
            <a:ext cx="10219690" cy="1077218"/>
          </a:xfrm>
          <a:prstGeom prst="rect">
            <a:avLst/>
          </a:prstGeom>
          <a:noFill/>
        </p:spPr>
        <p:txBody>
          <a:bodyPr wrap="square">
            <a:spAutoFit/>
          </a:bodyPr>
          <a:lstStyle/>
          <a:p>
            <a:pPr marL="457223" indent="-457223" defTabSz="609630">
              <a:buFont typeface="Wingdings" panose="05000000000000000000" pitchFamily="2" charset="2"/>
              <a:buChar char="Ø"/>
            </a:pPr>
            <a:r>
              <a:rPr lang="en-US" sz="3200" b="1">
                <a:solidFill>
                  <a:srgbClr val="1F497D">
                    <a:lumMod val="75000"/>
                  </a:srgbClr>
                </a:solidFill>
                <a:latin typeface="Calibri"/>
                <a:cs typeface="Arial" pitchFamily="34" charset="0"/>
              </a:rPr>
              <a:t>Beneficial reduction in water loss, waste or use by changing behavior to use less water. </a:t>
            </a:r>
          </a:p>
        </p:txBody>
      </p:sp>
      <p:sp>
        <p:nvSpPr>
          <p:cNvPr id="9" name="TextBox 8">
            <a:extLst>
              <a:ext uri="{FF2B5EF4-FFF2-40B4-BE49-F238E27FC236}">
                <a16:creationId xmlns:a16="http://schemas.microsoft.com/office/drawing/2014/main" id="{D38A52C3-DED7-4FCC-8E01-B0E1C78AA6CA}"/>
              </a:ext>
            </a:extLst>
          </p:cNvPr>
          <p:cNvSpPr txBox="1"/>
          <p:nvPr/>
        </p:nvSpPr>
        <p:spPr>
          <a:xfrm>
            <a:off x="473707" y="4417430"/>
            <a:ext cx="9745133" cy="2062103"/>
          </a:xfrm>
          <a:prstGeom prst="rect">
            <a:avLst/>
          </a:prstGeom>
          <a:noFill/>
        </p:spPr>
        <p:txBody>
          <a:bodyPr wrap="square">
            <a:spAutoFit/>
          </a:bodyPr>
          <a:lstStyle/>
          <a:p>
            <a:pPr marL="457223" indent="-457223" defTabSz="609630">
              <a:buFont typeface="Wingdings" panose="05000000000000000000" pitchFamily="2" charset="2"/>
              <a:buChar char="Ø"/>
            </a:pPr>
            <a:r>
              <a:rPr lang="en-US" sz="3200" b="1">
                <a:solidFill>
                  <a:srgbClr val="1F497D">
                    <a:lumMod val="75000"/>
                  </a:srgbClr>
                </a:solidFill>
                <a:latin typeface="Calibri"/>
                <a:cs typeface="Arial" pitchFamily="34" charset="0"/>
              </a:rPr>
              <a:t>Minimize the amount of water used to accomplish a function or task. Doing more with less water. </a:t>
            </a:r>
            <a:r>
              <a:rPr lang="en-US" sz="3200" b="1">
                <a:solidFill>
                  <a:srgbClr val="002776"/>
                </a:solidFill>
                <a:highlight>
                  <a:srgbClr val="FFFFFF"/>
                </a:highlight>
                <a:latin typeface="Calibri"/>
                <a:cs typeface="Arial" pitchFamily="34" charset="0"/>
              </a:rPr>
              <a:t>N</a:t>
            </a:r>
            <a:r>
              <a:rPr lang="en-US" sz="3200" b="1">
                <a:solidFill>
                  <a:srgbClr val="002776"/>
                </a:solidFill>
                <a:highlight>
                  <a:srgbClr val="FFFFFF"/>
                </a:highlight>
                <a:latin typeface="Calibri"/>
              </a:rPr>
              <a:t>ormally relies on well-engineered products and fixtures or technology</a:t>
            </a:r>
            <a:r>
              <a:rPr lang="en-US" sz="3200" b="1">
                <a:solidFill>
                  <a:srgbClr val="002776"/>
                </a:solidFill>
                <a:latin typeface="Calibri"/>
              </a:rPr>
              <a:t> </a:t>
            </a:r>
          </a:p>
        </p:txBody>
      </p:sp>
    </p:spTree>
    <p:extLst>
      <p:ext uri="{BB962C8B-B14F-4D97-AF65-F5344CB8AC3E}">
        <p14:creationId xmlns:p14="http://schemas.microsoft.com/office/powerpoint/2010/main" val="328755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pact of Arizona's Water Management">
            <a:extLst>
              <a:ext uri="{FF2B5EF4-FFF2-40B4-BE49-F238E27FC236}">
                <a16:creationId xmlns:a16="http://schemas.microsoft.com/office/drawing/2014/main" id="{86AD1019-2EE7-D100-1F35-DAFEFD2C4F0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13595" y="715618"/>
            <a:ext cx="12619190" cy="707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8321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5" name="object 7">
            <a:extLst>
              <a:ext uri="{FF2B5EF4-FFF2-40B4-BE49-F238E27FC236}">
                <a16:creationId xmlns:a16="http://schemas.microsoft.com/office/drawing/2014/main" id="{D759EF20-7B8B-3313-C4CF-36D23BE7E742}"/>
              </a:ext>
            </a:extLst>
          </p:cNvPr>
          <p:cNvSpPr txBox="1">
            <a:spLocks/>
          </p:cNvSpPr>
          <p:nvPr/>
        </p:nvSpPr>
        <p:spPr>
          <a:xfrm>
            <a:off x="576148" y="129292"/>
            <a:ext cx="11190550" cy="71030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 &amp; STEWARDSHIP: </a:t>
            </a:r>
            <a:r>
              <a:rPr lang="en-US" sz="4000" b="1">
                <a:solidFill>
                  <a:srgbClr val="002776"/>
                </a:solidFill>
                <a:latin typeface="Calibri"/>
              </a:rPr>
              <a:t>LESSON 6.3</a:t>
            </a:r>
            <a:endParaRPr lang="en-US" sz="4000" b="1" kern="0">
              <a:solidFill>
                <a:srgbClr val="002776"/>
              </a:solidFill>
              <a:latin typeface="Calibri"/>
            </a:endParaRPr>
          </a:p>
        </p:txBody>
      </p:sp>
      <p:sp>
        <p:nvSpPr>
          <p:cNvPr id="2" name="TextBox 1">
            <a:extLst>
              <a:ext uri="{FF2B5EF4-FFF2-40B4-BE49-F238E27FC236}">
                <a16:creationId xmlns:a16="http://schemas.microsoft.com/office/drawing/2014/main" id="{9C4C8F88-43A7-1029-CF59-65ACE06A4D50}"/>
              </a:ext>
            </a:extLst>
          </p:cNvPr>
          <p:cNvSpPr txBox="1"/>
          <p:nvPr/>
        </p:nvSpPr>
        <p:spPr>
          <a:xfrm>
            <a:off x="498271" y="1728623"/>
            <a:ext cx="10750881" cy="1446550"/>
          </a:xfrm>
          <a:prstGeom prst="rect">
            <a:avLst/>
          </a:prstGeom>
          <a:noFill/>
        </p:spPr>
        <p:txBody>
          <a:bodyPr wrap="square" rtlCol="0">
            <a:spAutoFit/>
          </a:bodyPr>
          <a:lstStyle/>
          <a:p>
            <a:pPr algn="ctr" defTabSz="609630"/>
            <a:r>
              <a:rPr lang="en-US" sz="4400" b="1">
                <a:solidFill>
                  <a:srgbClr val="002776"/>
                </a:solidFill>
                <a:latin typeface="Calibri"/>
              </a:rPr>
              <a:t>Your daily choices and actions can add up to make a positive difference. </a:t>
            </a:r>
          </a:p>
        </p:txBody>
      </p:sp>
      <p:sp>
        <p:nvSpPr>
          <p:cNvPr id="7" name="TextBox 6">
            <a:extLst>
              <a:ext uri="{FF2B5EF4-FFF2-40B4-BE49-F238E27FC236}">
                <a16:creationId xmlns:a16="http://schemas.microsoft.com/office/drawing/2014/main" id="{387823EC-002B-62DB-2AAB-F2082FE64358}"/>
              </a:ext>
            </a:extLst>
          </p:cNvPr>
          <p:cNvSpPr txBox="1"/>
          <p:nvPr/>
        </p:nvSpPr>
        <p:spPr>
          <a:xfrm>
            <a:off x="446946" y="1070246"/>
            <a:ext cx="10853531" cy="830997"/>
          </a:xfrm>
          <a:prstGeom prst="rect">
            <a:avLst/>
          </a:prstGeom>
          <a:noFill/>
        </p:spPr>
        <p:txBody>
          <a:bodyPr wrap="square" rtlCol="0">
            <a:spAutoFit/>
          </a:bodyPr>
          <a:lstStyle/>
          <a:p>
            <a:pPr algn="ctr" defTabSz="609630"/>
            <a:r>
              <a:rPr lang="en-US" sz="4800" b="1">
                <a:solidFill>
                  <a:srgbClr val="002776"/>
                </a:solidFill>
                <a:latin typeface="Calibri"/>
              </a:rPr>
              <a:t>BE THE TIDAL WAVE OF CHANGE!</a:t>
            </a:r>
          </a:p>
        </p:txBody>
      </p:sp>
      <p:pic>
        <p:nvPicPr>
          <p:cNvPr id="10" name="Picture 9">
            <a:extLst>
              <a:ext uri="{FF2B5EF4-FFF2-40B4-BE49-F238E27FC236}">
                <a16:creationId xmlns:a16="http://schemas.microsoft.com/office/drawing/2014/main" id="{7201FE79-DFEB-359F-DE29-F6B90A195E80}"/>
              </a:ext>
            </a:extLst>
          </p:cNvPr>
          <p:cNvPicPr>
            <a:picLocks noChangeAspect="1"/>
          </p:cNvPicPr>
          <p:nvPr/>
        </p:nvPicPr>
        <p:blipFill rotWithShape="1">
          <a:blip r:embed="rId3"/>
          <a:srcRect l="74673" t="12242" r="15761" b="65024"/>
          <a:stretch/>
        </p:blipFill>
        <p:spPr>
          <a:xfrm>
            <a:off x="877346" y="3429554"/>
            <a:ext cx="2077250" cy="2777021"/>
          </a:xfrm>
          <a:prstGeom prst="rect">
            <a:avLst/>
          </a:prstGeom>
        </p:spPr>
      </p:pic>
      <p:pic>
        <p:nvPicPr>
          <p:cNvPr id="18" name="Picture 17">
            <a:extLst>
              <a:ext uri="{FF2B5EF4-FFF2-40B4-BE49-F238E27FC236}">
                <a16:creationId xmlns:a16="http://schemas.microsoft.com/office/drawing/2014/main" id="{2B6F72ED-312C-5E8D-81EE-44E0C425D6A5}"/>
              </a:ext>
            </a:extLst>
          </p:cNvPr>
          <p:cNvPicPr>
            <a:picLocks noChangeAspect="1"/>
          </p:cNvPicPr>
          <p:nvPr/>
        </p:nvPicPr>
        <p:blipFill rotWithShape="1">
          <a:blip r:embed="rId4"/>
          <a:srcRect l="74758" t="15606" r="15660" b="61932"/>
          <a:stretch/>
        </p:blipFill>
        <p:spPr>
          <a:xfrm>
            <a:off x="5677084" y="3409131"/>
            <a:ext cx="2090585" cy="2756679"/>
          </a:xfrm>
          <a:prstGeom prst="rect">
            <a:avLst/>
          </a:prstGeom>
        </p:spPr>
      </p:pic>
      <p:pic>
        <p:nvPicPr>
          <p:cNvPr id="20" name="Picture 19">
            <a:extLst>
              <a:ext uri="{FF2B5EF4-FFF2-40B4-BE49-F238E27FC236}">
                <a16:creationId xmlns:a16="http://schemas.microsoft.com/office/drawing/2014/main" id="{9630DB3B-929D-414C-D29E-EF3EE7B3CAB2}"/>
              </a:ext>
            </a:extLst>
          </p:cNvPr>
          <p:cNvPicPr>
            <a:picLocks noChangeAspect="1"/>
          </p:cNvPicPr>
          <p:nvPr/>
        </p:nvPicPr>
        <p:blipFill rotWithShape="1">
          <a:blip r:embed="rId5"/>
          <a:srcRect l="74511" t="17906" r="15652" b="59909"/>
          <a:stretch/>
        </p:blipFill>
        <p:spPr>
          <a:xfrm>
            <a:off x="8051793" y="3335891"/>
            <a:ext cx="2230710" cy="2829919"/>
          </a:xfrm>
          <a:prstGeom prst="rect">
            <a:avLst/>
          </a:prstGeom>
        </p:spPr>
      </p:pic>
      <p:pic>
        <p:nvPicPr>
          <p:cNvPr id="22" name="Picture 21">
            <a:extLst>
              <a:ext uri="{FF2B5EF4-FFF2-40B4-BE49-F238E27FC236}">
                <a16:creationId xmlns:a16="http://schemas.microsoft.com/office/drawing/2014/main" id="{F79E1B19-BBF2-F616-6C24-ABE429710648}"/>
              </a:ext>
            </a:extLst>
          </p:cNvPr>
          <p:cNvPicPr>
            <a:picLocks noChangeAspect="1"/>
          </p:cNvPicPr>
          <p:nvPr/>
        </p:nvPicPr>
        <p:blipFill rotWithShape="1">
          <a:blip r:embed="rId6"/>
          <a:srcRect l="74502" t="11930" r="15875" b="65842"/>
          <a:stretch/>
        </p:blipFill>
        <p:spPr>
          <a:xfrm>
            <a:off x="3279836" y="3429000"/>
            <a:ext cx="2137511" cy="2777575"/>
          </a:xfrm>
          <a:prstGeom prst="rect">
            <a:avLst/>
          </a:prstGeom>
        </p:spPr>
      </p:pic>
    </p:spTree>
    <p:extLst>
      <p:ext uri="{BB962C8B-B14F-4D97-AF65-F5344CB8AC3E}">
        <p14:creationId xmlns:p14="http://schemas.microsoft.com/office/powerpoint/2010/main" val="5937191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B40958-FE41-625B-D39B-18D2A5A10361}"/>
              </a:ext>
            </a:extLst>
          </p:cNvPr>
          <p:cNvSpPr txBox="1"/>
          <p:nvPr/>
        </p:nvSpPr>
        <p:spPr>
          <a:xfrm>
            <a:off x="940572" y="1756747"/>
            <a:ext cx="10310855" cy="3375796"/>
          </a:xfrm>
          <a:prstGeom prst="rect">
            <a:avLst/>
          </a:prstGeom>
          <a:noFill/>
        </p:spPr>
        <p:txBody>
          <a:bodyPr wrap="square" rtlCol="0">
            <a:spAutoFit/>
          </a:bodyPr>
          <a:lstStyle/>
          <a:p>
            <a:pPr defTabSz="609630"/>
            <a:r>
              <a:rPr lang="en-US" sz="5334" b="1">
                <a:solidFill>
                  <a:srgbClr val="002776"/>
                </a:solidFill>
                <a:latin typeface="Calibri"/>
              </a:rPr>
              <a:t>I PLEDGE to be a water steward, to do my best to make smart choices and take actions that help conserve and keep our water supply clean.</a:t>
            </a:r>
          </a:p>
        </p:txBody>
      </p:sp>
      <p:sp>
        <p:nvSpPr>
          <p:cNvPr id="8" name="Rectangle 1">
            <a:extLst>
              <a:ext uri="{FF2B5EF4-FFF2-40B4-BE49-F238E27FC236}">
                <a16:creationId xmlns:a16="http://schemas.microsoft.com/office/drawing/2014/main" id="{E3A0D974-460B-FA37-F632-C612E1330B9B}"/>
              </a:ext>
            </a:extLst>
          </p:cNvPr>
          <p:cNvSpPr>
            <a:spLocks noChangeArrowheads="1"/>
          </p:cNvSpPr>
          <p:nvPr/>
        </p:nvSpPr>
        <p:spPr bwMode="auto">
          <a:xfrm>
            <a:off x="3086052" y="542444"/>
            <a:ext cx="6024150" cy="1046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eaLnBrk="0" fontAlgn="base" hangingPunct="0">
              <a:spcBef>
                <a:spcPct val="0"/>
              </a:spcBef>
              <a:spcAft>
                <a:spcPct val="0"/>
              </a:spcAft>
            </a:pPr>
            <a:r>
              <a:rPr lang="en-US" sz="6400" b="1">
                <a:solidFill>
                  <a:srgbClr val="C00000"/>
                </a:solidFill>
                <a:latin typeface="Calibri"/>
              </a:rPr>
              <a:t>Take the PLEDGE:</a:t>
            </a:r>
            <a:endParaRPr lang="en-US" altLang="en-US" sz="6400">
              <a:solidFill>
                <a:srgbClr val="C00000"/>
              </a:solidFill>
              <a:latin typeface="Arial" panose="020B0604020202020204" pitchFamily="34" charset="0"/>
            </a:endParaRPr>
          </a:p>
        </p:txBody>
      </p:sp>
    </p:spTree>
    <p:extLst>
      <p:ext uri="{BB962C8B-B14F-4D97-AF65-F5344CB8AC3E}">
        <p14:creationId xmlns:p14="http://schemas.microsoft.com/office/powerpoint/2010/main" val="146579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AB0520"/>
        </a:solidFill>
        <a:effectLst/>
      </p:bgPr>
    </p:bg>
    <p:spTree>
      <p:nvGrpSpPr>
        <p:cNvPr id="1" name="Shape 309"/>
        <p:cNvGrpSpPr/>
        <p:nvPr/>
      </p:nvGrpSpPr>
      <p:grpSpPr>
        <a:xfrm>
          <a:off x="0" y="0"/>
          <a:ext cx="0" cy="0"/>
          <a:chOff x="0" y="0"/>
          <a:chExt cx="0" cy="0"/>
        </a:xfrm>
      </p:grpSpPr>
      <p:sp>
        <p:nvSpPr>
          <p:cNvPr id="2" name="Rectangle 1">
            <a:extLst>
              <a:ext uri="{FF2B5EF4-FFF2-40B4-BE49-F238E27FC236}">
                <a16:creationId xmlns:a16="http://schemas.microsoft.com/office/drawing/2014/main" id="{C2FED747-C885-9525-563A-A895A5D5096A}"/>
              </a:ext>
            </a:extLst>
          </p:cNvPr>
          <p:cNvSpPr>
            <a:spLocks noChangeArrowheads="1"/>
          </p:cNvSpPr>
          <p:nvPr/>
        </p:nvSpPr>
        <p:spPr bwMode="auto">
          <a:xfrm>
            <a:off x="0" y="-123109"/>
            <a:ext cx="1231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0960" tIns="30480" rIns="60960" bIns="30480" numCol="1" anchor="ctr" anchorCtr="0" compatLnSpc="1">
            <a:prstTxWarp prst="textNoShape">
              <a:avLst/>
            </a:prstTxWarp>
            <a:spAutoFit/>
          </a:bodyPr>
          <a:lstStyle/>
          <a:p>
            <a:pPr defTabSz="609630"/>
            <a:endParaRPr lang="en-US" sz="1200">
              <a:solidFill>
                <a:prstClr val="black"/>
              </a:solidFill>
              <a:latin typeface="Calibri"/>
            </a:endParaRPr>
          </a:p>
        </p:txBody>
      </p:sp>
      <p:sp>
        <p:nvSpPr>
          <p:cNvPr id="3" name="TextBox 2">
            <a:extLst>
              <a:ext uri="{FF2B5EF4-FFF2-40B4-BE49-F238E27FC236}">
                <a16:creationId xmlns:a16="http://schemas.microsoft.com/office/drawing/2014/main" id="{3396F899-92A2-804A-9BEB-F12C969B54DC}"/>
              </a:ext>
            </a:extLst>
          </p:cNvPr>
          <p:cNvSpPr txBox="1"/>
          <p:nvPr/>
        </p:nvSpPr>
        <p:spPr>
          <a:xfrm>
            <a:off x="5767911" y="83478"/>
            <a:ext cx="5547119" cy="1077218"/>
          </a:xfrm>
          <a:prstGeom prst="rect">
            <a:avLst/>
          </a:prstGeom>
          <a:noFill/>
        </p:spPr>
        <p:txBody>
          <a:bodyPr wrap="square" rtlCol="0">
            <a:spAutoFit/>
          </a:bodyPr>
          <a:lstStyle/>
          <a:p>
            <a:pPr algn="ctr" defTabSz="609630"/>
            <a:r>
              <a:rPr lang="en-US" sz="6400" b="1">
                <a:solidFill>
                  <a:prstClr val="white"/>
                </a:solidFill>
                <a:latin typeface="Calibri"/>
              </a:rPr>
              <a:t>Wrap-Up</a:t>
            </a:r>
          </a:p>
        </p:txBody>
      </p:sp>
      <p:sp>
        <p:nvSpPr>
          <p:cNvPr id="4" name="Rectangle 3">
            <a:extLst>
              <a:ext uri="{FF2B5EF4-FFF2-40B4-BE49-F238E27FC236}">
                <a16:creationId xmlns:a16="http://schemas.microsoft.com/office/drawing/2014/main" id="{7F876620-289E-99FE-8DCC-C464B6C3E0A5}"/>
              </a:ext>
            </a:extLst>
          </p:cNvPr>
          <p:cNvSpPr/>
          <p:nvPr/>
        </p:nvSpPr>
        <p:spPr>
          <a:xfrm>
            <a:off x="260622" y="1807312"/>
            <a:ext cx="4376133" cy="3839139"/>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5" name="TextBox 4">
            <a:extLst>
              <a:ext uri="{FF2B5EF4-FFF2-40B4-BE49-F238E27FC236}">
                <a16:creationId xmlns:a16="http://schemas.microsoft.com/office/drawing/2014/main" id="{C23DC097-1A43-71F7-0F6E-0F45C22578D8}"/>
              </a:ext>
            </a:extLst>
          </p:cNvPr>
          <p:cNvSpPr txBox="1"/>
          <p:nvPr/>
        </p:nvSpPr>
        <p:spPr>
          <a:xfrm>
            <a:off x="407966" y="2056957"/>
            <a:ext cx="4081441" cy="3362011"/>
          </a:xfrm>
          <a:prstGeom prst="rect">
            <a:avLst/>
          </a:prstGeom>
          <a:noFill/>
        </p:spPr>
        <p:txBody>
          <a:bodyPr wrap="square">
            <a:spAutoFit/>
          </a:bodyPr>
          <a:lstStyle/>
          <a:p>
            <a:pPr marL="609630" indent="-609630" defTabSz="609630">
              <a:buFont typeface="Arial" panose="020B0604020202020204" pitchFamily="34" charset="0"/>
              <a:buChar char="•"/>
            </a:pPr>
            <a:endParaRPr lang="en-US" sz="933" b="1">
              <a:solidFill>
                <a:srgbClr val="0033CC"/>
              </a:solidFill>
              <a:latin typeface="Calibri"/>
            </a:endParaRPr>
          </a:p>
          <a:p>
            <a:pPr algn="ctr" defTabSz="609630">
              <a:lnSpc>
                <a:spcPts val="4334"/>
              </a:lnSpc>
            </a:pPr>
            <a:r>
              <a:rPr lang="en-US" sz="4800" b="1">
                <a:solidFill>
                  <a:srgbClr val="0033CC"/>
                </a:solidFill>
                <a:latin typeface="Calibri"/>
              </a:rPr>
              <a:t>Stability and Change</a:t>
            </a:r>
          </a:p>
          <a:p>
            <a:pPr algn="ctr" defTabSz="609630"/>
            <a:r>
              <a:rPr lang="en-US" sz="4800" b="1">
                <a:solidFill>
                  <a:srgbClr val="0033CC"/>
                </a:solidFill>
                <a:latin typeface="Calibri"/>
              </a:rPr>
              <a:t>&amp;</a:t>
            </a:r>
          </a:p>
          <a:p>
            <a:pPr algn="ctr" defTabSz="609630">
              <a:lnSpc>
                <a:spcPts val="5000"/>
              </a:lnSpc>
            </a:pPr>
            <a:r>
              <a:rPr lang="en-US" sz="4800" b="1">
                <a:solidFill>
                  <a:srgbClr val="0033CC"/>
                </a:solidFill>
                <a:latin typeface="Calibri"/>
              </a:rPr>
              <a:t>Cause and Effect </a:t>
            </a:r>
          </a:p>
        </p:txBody>
      </p:sp>
      <p:sp>
        <p:nvSpPr>
          <p:cNvPr id="6" name="object 7">
            <a:extLst>
              <a:ext uri="{FF2B5EF4-FFF2-40B4-BE49-F238E27FC236}">
                <a16:creationId xmlns:a16="http://schemas.microsoft.com/office/drawing/2014/main" id="{FEA8CCD9-5DB1-2E9B-B12A-6D156F8C2544}"/>
              </a:ext>
            </a:extLst>
          </p:cNvPr>
          <p:cNvSpPr txBox="1">
            <a:spLocks/>
          </p:cNvSpPr>
          <p:nvPr/>
        </p:nvSpPr>
        <p:spPr>
          <a:xfrm>
            <a:off x="1246843" y="798425"/>
            <a:ext cx="2403689" cy="1008887"/>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800" b="1">
                <a:solidFill>
                  <a:prstClr val="white"/>
                </a:solidFill>
                <a:latin typeface="Calibri"/>
              </a:rPr>
              <a:t>Lesson 6</a:t>
            </a:r>
            <a:endParaRPr lang="en-US" sz="4800" b="1" kern="0">
              <a:solidFill>
                <a:prstClr val="white"/>
              </a:solidFill>
              <a:latin typeface="Calibri"/>
            </a:endParaRPr>
          </a:p>
        </p:txBody>
      </p:sp>
      <p:sp>
        <p:nvSpPr>
          <p:cNvPr id="8" name="TextBox 7">
            <a:extLst>
              <a:ext uri="{FF2B5EF4-FFF2-40B4-BE49-F238E27FC236}">
                <a16:creationId xmlns:a16="http://schemas.microsoft.com/office/drawing/2014/main" id="{11D22CE3-DBC0-BE6D-1BFC-37E72A370259}"/>
              </a:ext>
            </a:extLst>
          </p:cNvPr>
          <p:cNvSpPr txBox="1"/>
          <p:nvPr/>
        </p:nvSpPr>
        <p:spPr>
          <a:xfrm>
            <a:off x="5212656" y="1213397"/>
            <a:ext cx="6657628" cy="4647426"/>
          </a:xfrm>
          <a:prstGeom prst="rect">
            <a:avLst/>
          </a:prstGeom>
          <a:noFill/>
        </p:spPr>
        <p:txBody>
          <a:bodyPr wrap="square">
            <a:spAutoFit/>
          </a:bodyPr>
          <a:lstStyle/>
          <a:p>
            <a:pPr marL="457223" indent="-457223" defTabSz="609630">
              <a:buFont typeface="Wingdings" panose="05000000000000000000" pitchFamily="2" charset="2"/>
              <a:buChar char="Ø"/>
            </a:pPr>
            <a:r>
              <a:rPr lang="en-US" sz="3200" kern="0">
                <a:solidFill>
                  <a:prstClr val="white"/>
                </a:solidFill>
                <a:latin typeface="Calibri"/>
              </a:rPr>
              <a:t>Exploring the ways we use water and the diverse water users in our community helps us understand how we all play a role in our Arizona water cycle.  </a:t>
            </a:r>
          </a:p>
          <a:p>
            <a:pPr marL="457223" indent="-457223" defTabSz="609630">
              <a:buFont typeface="Arial" panose="020B0604020202020204" pitchFamily="34" charset="0"/>
              <a:buChar char="•"/>
            </a:pPr>
            <a:endParaRPr lang="en-US" sz="800" kern="0">
              <a:solidFill>
                <a:prstClr val="white"/>
              </a:solidFill>
              <a:latin typeface="Calibri"/>
            </a:endParaRPr>
          </a:p>
          <a:p>
            <a:pPr marL="457223" indent="-457223" defTabSz="609630">
              <a:buFont typeface="Wingdings" panose="05000000000000000000" pitchFamily="2" charset="2"/>
              <a:buChar char="Ø"/>
            </a:pPr>
            <a:r>
              <a:rPr lang="en-US" sz="3200" kern="0">
                <a:solidFill>
                  <a:prstClr val="white"/>
                </a:solidFill>
                <a:latin typeface="Calibri"/>
              </a:rPr>
              <a:t>We are all connected through water and hopefully you feel more empowered than ever to continue being a water steward.</a:t>
            </a:r>
          </a:p>
        </p:txBody>
      </p:sp>
    </p:spTree>
    <p:extLst>
      <p:ext uri="{BB962C8B-B14F-4D97-AF65-F5344CB8AC3E}">
        <p14:creationId xmlns:p14="http://schemas.microsoft.com/office/powerpoint/2010/main" val="419736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5" name="Trapezoid 4">
            <a:extLst>
              <a:ext uri="{FF2B5EF4-FFF2-40B4-BE49-F238E27FC236}">
                <a16:creationId xmlns:a16="http://schemas.microsoft.com/office/drawing/2014/main" id="{25567199-77BD-5D86-9EAB-95D10428BA5D}"/>
              </a:ext>
            </a:extLst>
          </p:cNvPr>
          <p:cNvSpPr/>
          <p:nvPr/>
        </p:nvSpPr>
        <p:spPr>
          <a:xfrm>
            <a:off x="354417" y="1146345"/>
            <a:ext cx="4123049" cy="4253023"/>
          </a:xfrm>
          <a:prstGeom prst="trapezoid">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3" name="object 2">
            <a:extLst>
              <a:ext uri="{FF2B5EF4-FFF2-40B4-BE49-F238E27FC236}">
                <a16:creationId xmlns:a16="http://schemas.microsoft.com/office/drawing/2014/main" id="{1E325D81-39AF-373D-5D84-2FBE91E271CD}"/>
              </a:ext>
            </a:extLst>
          </p:cNvPr>
          <p:cNvSpPr txBox="1">
            <a:spLocks/>
          </p:cNvSpPr>
          <p:nvPr/>
        </p:nvSpPr>
        <p:spPr>
          <a:xfrm>
            <a:off x="354416" y="1458633"/>
            <a:ext cx="4123049" cy="624417"/>
          </a:xfrm>
          <a:prstGeom prst="rect">
            <a:avLst/>
          </a:prstGeom>
        </p:spPr>
        <p:txBody>
          <a:bodyPr vert="horz" wrap="square" lIns="0" tIns="8467" rIns="0" bIns="0" rtlCol="0">
            <a:noAutofit/>
          </a:bodyPr>
          <a:lstStyle>
            <a:lvl1pPr eaLnBrk="1" hangingPunct="1">
              <a:defRPr>
                <a:latin typeface="+mj-lt"/>
                <a:ea typeface="+mj-ea"/>
                <a:cs typeface="+mj-cs"/>
              </a:defRPr>
            </a:lvl1pPr>
          </a:lstStyle>
          <a:p>
            <a:pPr marL="8467" algn="ctr" defTabSz="609630">
              <a:spcBef>
                <a:spcPts val="67"/>
              </a:spcBef>
            </a:pPr>
            <a:r>
              <a:rPr lang="en-US" sz="4800" b="1" kern="0">
                <a:solidFill>
                  <a:srgbClr val="003399"/>
                </a:solidFill>
                <a:latin typeface="Calibri"/>
                <a:cs typeface="Times New Roman" panose="02020603050405020304" pitchFamily="18" charset="0"/>
              </a:rPr>
              <a:t>WATER FESTIVAL </a:t>
            </a:r>
          </a:p>
          <a:p>
            <a:pPr marL="8467" algn="ctr" defTabSz="609630">
              <a:spcBef>
                <a:spcPts val="67"/>
              </a:spcBef>
            </a:pPr>
            <a:r>
              <a:rPr lang="en-US" sz="4800" b="1" kern="0">
                <a:solidFill>
                  <a:srgbClr val="003399"/>
                </a:solidFill>
                <a:latin typeface="Calibri"/>
                <a:cs typeface="Times New Roman" panose="02020603050405020304" pitchFamily="18" charset="0"/>
              </a:rPr>
              <a:t>UNIT </a:t>
            </a:r>
          </a:p>
          <a:p>
            <a:pPr marL="8467" algn="ctr" defTabSz="609630">
              <a:spcBef>
                <a:spcPts val="67"/>
              </a:spcBef>
            </a:pPr>
            <a:r>
              <a:rPr lang="en-US" sz="4800" b="1" kern="0">
                <a:solidFill>
                  <a:srgbClr val="003399"/>
                </a:solidFill>
                <a:latin typeface="Calibri"/>
                <a:cs typeface="Times New Roman" panose="02020603050405020304" pitchFamily="18" charset="0"/>
              </a:rPr>
              <a:t>GUIDING QUESTIONS:</a:t>
            </a:r>
          </a:p>
        </p:txBody>
      </p:sp>
      <p:sp>
        <p:nvSpPr>
          <p:cNvPr id="4" name="object 10">
            <a:extLst>
              <a:ext uri="{FF2B5EF4-FFF2-40B4-BE49-F238E27FC236}">
                <a16:creationId xmlns:a16="http://schemas.microsoft.com/office/drawing/2014/main" id="{24ECD45B-3DCC-980A-6AFB-0297C7F6555A}"/>
              </a:ext>
            </a:extLst>
          </p:cNvPr>
          <p:cNvSpPr txBox="1"/>
          <p:nvPr/>
        </p:nvSpPr>
        <p:spPr>
          <a:xfrm>
            <a:off x="5479334" y="1912208"/>
            <a:ext cx="6358249" cy="1855209"/>
          </a:xfrm>
          <a:prstGeom prst="rect">
            <a:avLst/>
          </a:prstGeom>
        </p:spPr>
        <p:txBody>
          <a:bodyPr vert="horz" wrap="square" lIns="0" tIns="8467" rIns="0" bIns="0" rtlCol="0">
            <a:noAutofit/>
          </a:bodyPr>
          <a:lstStyle/>
          <a:p>
            <a:pPr defTabSz="609630"/>
            <a:r>
              <a:rPr lang="en-US" sz="4000" b="1">
                <a:solidFill>
                  <a:prstClr val="white"/>
                </a:solidFill>
                <a:latin typeface="Calibri"/>
                <a:ea typeface="Arial" panose="020B0604020202020204" pitchFamily="34" charset="0"/>
                <a:cs typeface="Times New Roman" panose="02020603050405020304" pitchFamily="18" charset="0"/>
              </a:rPr>
              <a:t>Where is Arizona’s water? </a:t>
            </a:r>
          </a:p>
          <a:p>
            <a:pPr defTabSz="609630"/>
            <a:endParaRPr lang="en-US" sz="1333" b="1">
              <a:solidFill>
                <a:prstClr val="white"/>
              </a:solidFill>
              <a:latin typeface="Calibri"/>
              <a:ea typeface="Arial" panose="020B0604020202020204" pitchFamily="34" charset="0"/>
              <a:cs typeface="Times New Roman" panose="02020603050405020304" pitchFamily="18" charset="0"/>
            </a:endParaRPr>
          </a:p>
          <a:p>
            <a:pPr defTabSz="609630"/>
            <a:r>
              <a:rPr lang="en-US" sz="4000" b="1">
                <a:solidFill>
                  <a:prstClr val="white"/>
                </a:solidFill>
                <a:latin typeface="Calibri"/>
                <a:ea typeface="Arial" panose="020B0604020202020204" pitchFamily="34" charset="0"/>
                <a:cs typeface="Times New Roman" panose="02020603050405020304" pitchFamily="18" charset="0"/>
              </a:rPr>
              <a:t>What are the connections between people, water, and heat in the environment?</a:t>
            </a:r>
            <a:endParaRPr lang="en-US" sz="4000">
              <a:solidFill>
                <a:prstClr val="white"/>
              </a:solidFill>
              <a:latin typeface="Calibri"/>
              <a:ea typeface="Arial" panose="020B0604020202020204" pitchFamily="34" charset="0"/>
              <a:cs typeface="Times New Roman" panose="02020603050405020304" pitchFamily="18" charset="0"/>
            </a:endParaRPr>
          </a:p>
          <a:p>
            <a:pPr defTabSz="609630"/>
            <a:endParaRPr lang="en-US" sz="4000">
              <a:solidFill>
                <a:srgbClr val="002776"/>
              </a:solidFill>
              <a:latin typeface="Calibri"/>
            </a:endParaRPr>
          </a:p>
        </p:txBody>
      </p:sp>
    </p:spTree>
    <p:extLst>
      <p:ext uri="{BB962C8B-B14F-4D97-AF65-F5344CB8AC3E}">
        <p14:creationId xmlns:p14="http://schemas.microsoft.com/office/powerpoint/2010/main" val="20909706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1839D8D-860B-7490-88CB-9249DAC915CC}"/>
              </a:ext>
            </a:extLst>
          </p:cNvPr>
          <p:cNvSpPr/>
          <p:nvPr/>
        </p:nvSpPr>
        <p:spPr>
          <a:xfrm>
            <a:off x="10497210" y="5527102"/>
            <a:ext cx="1413909" cy="10140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8" name="object 8"/>
          <p:cNvSpPr/>
          <p:nvPr/>
        </p:nvSpPr>
        <p:spPr>
          <a:xfrm>
            <a:off x="6599841" y="2696542"/>
            <a:ext cx="4895850" cy="19050"/>
          </a:xfrm>
          <a:custGeom>
            <a:avLst/>
            <a:gdLst/>
            <a:ahLst/>
            <a:cxnLst/>
            <a:rect l="l" t="t" r="r" b="b"/>
            <a:pathLst>
              <a:path w="7343775" h="28575">
                <a:moveTo>
                  <a:pt x="7343774" y="28574"/>
                </a:moveTo>
                <a:lnTo>
                  <a:pt x="0" y="28574"/>
                </a:lnTo>
                <a:lnTo>
                  <a:pt x="0" y="0"/>
                </a:lnTo>
                <a:lnTo>
                  <a:pt x="7343774" y="0"/>
                </a:lnTo>
                <a:lnTo>
                  <a:pt x="7343774" y="28574"/>
                </a:lnTo>
                <a:close/>
              </a:path>
            </a:pathLst>
          </a:custGeom>
          <a:solidFill>
            <a:srgbClr val="AB0420"/>
          </a:solidFill>
        </p:spPr>
        <p:txBody>
          <a:bodyPr wrap="square" lIns="0" tIns="0" rIns="0" bIns="0" rtlCol="0"/>
          <a:lstStyle/>
          <a:p>
            <a:pPr defTabSz="609630"/>
            <a:endParaRPr sz="1200">
              <a:solidFill>
                <a:prstClr val="black"/>
              </a:solidFill>
              <a:latin typeface="Calibri"/>
            </a:endParaRPr>
          </a:p>
        </p:txBody>
      </p:sp>
      <p:sp>
        <p:nvSpPr>
          <p:cNvPr id="9" name="object 9"/>
          <p:cNvSpPr txBox="1"/>
          <p:nvPr/>
        </p:nvSpPr>
        <p:spPr>
          <a:xfrm>
            <a:off x="6604505" y="1357570"/>
            <a:ext cx="5375199" cy="990869"/>
          </a:xfrm>
          <a:prstGeom prst="rect">
            <a:avLst/>
          </a:prstGeom>
        </p:spPr>
        <p:txBody>
          <a:bodyPr vert="horz" wrap="square" lIns="0" tIns="100753" rIns="0" bIns="0" rtlCol="0">
            <a:noAutofit/>
          </a:bodyPr>
          <a:lstStyle/>
          <a:p>
            <a:pPr marL="8467" marR="3387" algn="ctr" defTabSz="609630">
              <a:lnSpc>
                <a:spcPts val="6940"/>
              </a:lnSpc>
              <a:spcBef>
                <a:spcPts val="793"/>
              </a:spcBef>
            </a:pPr>
            <a:r>
              <a:rPr lang="en-US" sz="6334" b="1">
                <a:solidFill>
                  <a:srgbClr val="002776"/>
                </a:solidFill>
                <a:latin typeface="Calibri"/>
                <a:ea typeface="Calibri" panose="020F0502020204030204" pitchFamily="34" charset="0"/>
                <a:cs typeface="Calibri" panose="020F0502020204030204" pitchFamily="34" charset="0"/>
              </a:rPr>
              <a:t>Thank</a:t>
            </a:r>
            <a:r>
              <a:rPr lang="en-US" sz="6334" b="1">
                <a:solidFill>
                  <a:srgbClr val="002776"/>
                </a:solidFill>
                <a:latin typeface="Calibri"/>
                <a:cs typeface="Times New Roman"/>
              </a:rPr>
              <a:t> you!</a:t>
            </a:r>
            <a:endParaRPr lang="en-US" sz="667" b="1">
              <a:solidFill>
                <a:srgbClr val="002776"/>
              </a:solidFill>
              <a:latin typeface="Calibri"/>
              <a:cs typeface="Times New Roman"/>
            </a:endParaRPr>
          </a:p>
          <a:p>
            <a:pPr marL="8467" marR="3387" algn="ctr" defTabSz="609630">
              <a:lnSpc>
                <a:spcPts val="0"/>
              </a:lnSpc>
            </a:pPr>
            <a:endParaRPr sz="2400" b="1">
              <a:solidFill>
                <a:srgbClr val="002776"/>
              </a:solidFill>
              <a:latin typeface="Calibri"/>
              <a:cs typeface="Times New Roman"/>
            </a:endParaRPr>
          </a:p>
        </p:txBody>
      </p:sp>
      <p:sp>
        <p:nvSpPr>
          <p:cNvPr id="10" name="object 10"/>
          <p:cNvSpPr txBox="1"/>
          <p:nvPr/>
        </p:nvSpPr>
        <p:spPr>
          <a:xfrm>
            <a:off x="6599841" y="3104343"/>
            <a:ext cx="5375199" cy="309063"/>
          </a:xfrm>
          <a:prstGeom prst="rect">
            <a:avLst/>
          </a:prstGeom>
        </p:spPr>
        <p:txBody>
          <a:bodyPr vert="horz" wrap="square" lIns="0" tIns="8467" rIns="0" bIns="0" rtlCol="0" anchor="t">
            <a:noAutofit/>
          </a:bodyPr>
          <a:lstStyle/>
          <a:p>
            <a:pPr marL="8467" defTabSz="609630">
              <a:spcBef>
                <a:spcPts val="67"/>
              </a:spcBef>
            </a:pPr>
            <a:r>
              <a:rPr lang="en-US" sz="2133" b="1">
                <a:solidFill>
                  <a:srgbClr val="002776"/>
                </a:solidFill>
                <a:latin typeface="Calibri"/>
                <a:cs typeface="Times New Roman"/>
              </a:rPr>
              <a:t>Kirstyn Kay – </a:t>
            </a:r>
            <a:r>
              <a:rPr lang="en-US" sz="2133">
                <a:solidFill>
                  <a:srgbClr val="0C234B"/>
                </a:solidFill>
                <a:latin typeface="Calibri"/>
                <a:cs typeface="Times New Roman"/>
                <a:hlinkClick r:id="rId3"/>
              </a:rPr>
              <a:t>kkay@arizona.edu</a:t>
            </a:r>
            <a:r>
              <a:rPr lang="en-US" sz="2133">
                <a:solidFill>
                  <a:srgbClr val="0C234B"/>
                </a:solidFill>
                <a:latin typeface="Calibri"/>
                <a:cs typeface="Times New Roman"/>
              </a:rPr>
              <a:t> </a:t>
            </a:r>
          </a:p>
          <a:p>
            <a:pPr marL="8467" defTabSz="609630">
              <a:spcBef>
                <a:spcPts val="67"/>
              </a:spcBef>
            </a:pPr>
            <a:r>
              <a:rPr lang="en-US" sz="1600" i="1">
                <a:solidFill>
                  <a:srgbClr val="0C234B"/>
                </a:solidFill>
                <a:latin typeface="Calibri"/>
                <a:ea typeface="Calibri"/>
                <a:cs typeface="Times New Roman"/>
              </a:rPr>
              <a:t>Program Supervisor</a:t>
            </a:r>
          </a:p>
          <a:p>
            <a:pPr marL="8467" defTabSz="609630">
              <a:spcBef>
                <a:spcPts val="67"/>
              </a:spcBef>
            </a:pPr>
            <a:endParaRPr lang="en-US" sz="2133">
              <a:solidFill>
                <a:srgbClr val="0C234B"/>
              </a:solidFill>
              <a:latin typeface="Calibri"/>
              <a:cs typeface="Times New Roman"/>
            </a:endParaRPr>
          </a:p>
          <a:p>
            <a:pPr marL="8467" defTabSz="609630">
              <a:spcBef>
                <a:spcPts val="67"/>
              </a:spcBef>
            </a:pPr>
            <a:r>
              <a:rPr lang="en-US" sz="2133" b="1">
                <a:solidFill>
                  <a:srgbClr val="002776"/>
                </a:solidFill>
                <a:latin typeface="Calibri"/>
                <a:cs typeface="Times New Roman"/>
              </a:rPr>
              <a:t>Tamara Wells -</a:t>
            </a:r>
            <a:r>
              <a:rPr lang="en-US" sz="2133">
                <a:solidFill>
                  <a:srgbClr val="002776"/>
                </a:solidFill>
                <a:latin typeface="Calibri"/>
                <a:cs typeface="Times New Roman"/>
              </a:rPr>
              <a:t> </a:t>
            </a:r>
            <a:r>
              <a:rPr lang="en-US" sz="2133">
                <a:solidFill>
                  <a:srgbClr val="0C234B"/>
                </a:solidFill>
                <a:latin typeface="Calibri"/>
                <a:cs typeface="Times New Roman"/>
                <a:hlinkClick r:id="rId4"/>
              </a:rPr>
              <a:t>tamarawells@arizona.edu</a:t>
            </a:r>
            <a:endParaRPr lang="en-US" sz="2133">
              <a:solidFill>
                <a:srgbClr val="0C234B"/>
              </a:solidFill>
              <a:latin typeface="Calibri"/>
              <a:cs typeface="Times New Roman"/>
            </a:endParaRPr>
          </a:p>
          <a:p>
            <a:pPr marL="8467" defTabSz="609630">
              <a:spcBef>
                <a:spcPts val="67"/>
              </a:spcBef>
            </a:pPr>
            <a:r>
              <a:rPr lang="en-US" sz="1600" i="1">
                <a:solidFill>
                  <a:srgbClr val="0C234B"/>
                </a:solidFill>
                <a:latin typeface="Calibri"/>
                <a:ea typeface="Calibri"/>
                <a:cs typeface="Times New Roman"/>
              </a:rPr>
              <a:t>Phoenix/Northern AZ Water Festival Coordinator</a:t>
            </a:r>
          </a:p>
          <a:p>
            <a:pPr marL="8467" defTabSz="609630">
              <a:spcBef>
                <a:spcPts val="67"/>
              </a:spcBef>
            </a:pPr>
            <a:endParaRPr lang="en-US" sz="2133">
              <a:solidFill>
                <a:srgbClr val="002776"/>
              </a:solidFill>
              <a:latin typeface="Calibri"/>
              <a:cs typeface="Times New Roman"/>
            </a:endParaRPr>
          </a:p>
          <a:p>
            <a:pPr marL="8467" defTabSz="609630">
              <a:spcBef>
                <a:spcPts val="67"/>
              </a:spcBef>
            </a:pPr>
            <a:r>
              <a:rPr lang="en-US" sz="2133" b="1">
                <a:solidFill>
                  <a:srgbClr val="002776"/>
                </a:solidFill>
                <a:latin typeface="Calibri"/>
                <a:cs typeface="Times New Roman"/>
              </a:rPr>
              <a:t>Michael Keoki Spaeth - </a:t>
            </a:r>
            <a:r>
              <a:rPr lang="en-US" sz="2133">
                <a:solidFill>
                  <a:srgbClr val="0C234B"/>
                </a:solidFill>
                <a:latin typeface="Calibri"/>
                <a:cs typeface="Times New Roman"/>
                <a:hlinkClick r:id="rId5"/>
              </a:rPr>
              <a:t>mkspaeth@arizona.edu</a:t>
            </a:r>
            <a:endParaRPr lang="en-US" sz="2133">
              <a:solidFill>
                <a:srgbClr val="0C234B"/>
              </a:solidFill>
              <a:latin typeface="Calibri"/>
              <a:cs typeface="Times New Roman"/>
            </a:endParaRPr>
          </a:p>
          <a:p>
            <a:pPr marL="8467" defTabSz="609630">
              <a:spcBef>
                <a:spcPts val="67"/>
              </a:spcBef>
            </a:pPr>
            <a:r>
              <a:rPr lang="en-US" sz="1600" i="1">
                <a:solidFill>
                  <a:srgbClr val="0C234B"/>
                </a:solidFill>
                <a:latin typeface="Calibri"/>
                <a:ea typeface="Calibri"/>
                <a:cs typeface="Times New Roman"/>
              </a:rPr>
              <a:t>Tucson/Southern AZ Water Festival Coordinator</a:t>
            </a:r>
            <a:endParaRPr sz="1600" i="1">
              <a:solidFill>
                <a:srgbClr val="0C234B"/>
              </a:solidFill>
              <a:latin typeface="Calibri"/>
              <a:ea typeface="Calibri"/>
              <a:cs typeface="Times New Roman"/>
            </a:endParaRPr>
          </a:p>
        </p:txBody>
      </p:sp>
      <p:sp>
        <p:nvSpPr>
          <p:cNvPr id="15" name="object 3">
            <a:extLst>
              <a:ext uri="{FF2B5EF4-FFF2-40B4-BE49-F238E27FC236}">
                <a16:creationId xmlns:a16="http://schemas.microsoft.com/office/drawing/2014/main" id="{51441BAE-B0CE-8D48-9EA3-9A2B99D4DB3B}"/>
              </a:ext>
            </a:extLst>
          </p:cNvPr>
          <p:cNvSpPr/>
          <p:nvPr/>
        </p:nvSpPr>
        <p:spPr>
          <a:xfrm>
            <a:off x="-302684" y="482600"/>
            <a:ext cx="605367" cy="605367"/>
          </a:xfrm>
          <a:custGeom>
            <a:avLst/>
            <a:gdLst/>
            <a:ahLst/>
            <a:cxnLst/>
            <a:rect l="l" t="t" r="r" b="b"/>
            <a:pathLst>
              <a:path w="908050" h="908050">
                <a:moveTo>
                  <a:pt x="453965" y="907930"/>
                </a:moveTo>
                <a:lnTo>
                  <a:pt x="409468" y="905744"/>
                </a:lnTo>
                <a:lnTo>
                  <a:pt x="365400" y="899207"/>
                </a:lnTo>
                <a:lnTo>
                  <a:pt x="322185" y="888382"/>
                </a:lnTo>
                <a:lnTo>
                  <a:pt x="280240" y="873373"/>
                </a:lnTo>
                <a:lnTo>
                  <a:pt x="239967" y="854326"/>
                </a:lnTo>
                <a:lnTo>
                  <a:pt x="201755" y="831423"/>
                </a:lnTo>
                <a:lnTo>
                  <a:pt x="165972" y="804884"/>
                </a:lnTo>
                <a:lnTo>
                  <a:pt x="132963" y="774966"/>
                </a:lnTo>
                <a:lnTo>
                  <a:pt x="103045" y="741957"/>
                </a:lnTo>
                <a:lnTo>
                  <a:pt x="76506" y="706174"/>
                </a:lnTo>
                <a:lnTo>
                  <a:pt x="53603" y="667962"/>
                </a:lnTo>
                <a:lnTo>
                  <a:pt x="34556" y="627689"/>
                </a:lnTo>
                <a:lnTo>
                  <a:pt x="19547" y="585744"/>
                </a:lnTo>
                <a:lnTo>
                  <a:pt x="8722" y="542529"/>
                </a:lnTo>
                <a:lnTo>
                  <a:pt x="2185" y="498461"/>
                </a:lnTo>
                <a:lnTo>
                  <a:pt x="0" y="453965"/>
                </a:lnTo>
                <a:lnTo>
                  <a:pt x="136" y="442820"/>
                </a:lnTo>
                <a:lnTo>
                  <a:pt x="3414" y="398391"/>
                </a:lnTo>
                <a:lnTo>
                  <a:pt x="11030" y="354497"/>
                </a:lnTo>
                <a:lnTo>
                  <a:pt x="22913" y="311561"/>
                </a:lnTo>
                <a:lnTo>
                  <a:pt x="38946" y="269996"/>
                </a:lnTo>
                <a:lnTo>
                  <a:pt x="58977" y="230203"/>
                </a:lnTo>
                <a:lnTo>
                  <a:pt x="82811" y="192565"/>
                </a:lnTo>
                <a:lnTo>
                  <a:pt x="110220" y="157444"/>
                </a:lnTo>
                <a:lnTo>
                  <a:pt x="140940" y="125179"/>
                </a:lnTo>
                <a:lnTo>
                  <a:pt x="174673" y="96081"/>
                </a:lnTo>
                <a:lnTo>
                  <a:pt x="211097" y="70429"/>
                </a:lnTo>
                <a:lnTo>
                  <a:pt x="249860" y="48470"/>
                </a:lnTo>
                <a:lnTo>
                  <a:pt x="290588" y="30417"/>
                </a:lnTo>
                <a:lnTo>
                  <a:pt x="332889" y="16443"/>
                </a:lnTo>
                <a:lnTo>
                  <a:pt x="376357" y="6682"/>
                </a:lnTo>
                <a:lnTo>
                  <a:pt x="420572" y="1229"/>
                </a:lnTo>
                <a:lnTo>
                  <a:pt x="453965" y="0"/>
                </a:lnTo>
                <a:lnTo>
                  <a:pt x="465109" y="136"/>
                </a:lnTo>
                <a:lnTo>
                  <a:pt x="509538" y="3414"/>
                </a:lnTo>
                <a:lnTo>
                  <a:pt x="553432" y="11030"/>
                </a:lnTo>
                <a:lnTo>
                  <a:pt x="596368" y="22913"/>
                </a:lnTo>
                <a:lnTo>
                  <a:pt x="637933" y="38946"/>
                </a:lnTo>
                <a:lnTo>
                  <a:pt x="677726" y="58977"/>
                </a:lnTo>
                <a:lnTo>
                  <a:pt x="715364" y="82811"/>
                </a:lnTo>
                <a:lnTo>
                  <a:pt x="750485" y="110220"/>
                </a:lnTo>
                <a:lnTo>
                  <a:pt x="782750" y="140940"/>
                </a:lnTo>
                <a:lnTo>
                  <a:pt x="811848" y="174673"/>
                </a:lnTo>
                <a:lnTo>
                  <a:pt x="837500" y="211097"/>
                </a:lnTo>
                <a:lnTo>
                  <a:pt x="859459" y="249860"/>
                </a:lnTo>
                <a:lnTo>
                  <a:pt x="877512" y="290588"/>
                </a:lnTo>
                <a:lnTo>
                  <a:pt x="891486" y="332889"/>
                </a:lnTo>
                <a:lnTo>
                  <a:pt x="901247" y="376357"/>
                </a:lnTo>
                <a:lnTo>
                  <a:pt x="906700" y="420572"/>
                </a:lnTo>
                <a:lnTo>
                  <a:pt x="907930" y="453965"/>
                </a:lnTo>
                <a:lnTo>
                  <a:pt x="907793" y="465109"/>
                </a:lnTo>
                <a:lnTo>
                  <a:pt x="904515" y="509538"/>
                </a:lnTo>
                <a:lnTo>
                  <a:pt x="896899" y="553432"/>
                </a:lnTo>
                <a:lnTo>
                  <a:pt x="885016" y="596368"/>
                </a:lnTo>
                <a:lnTo>
                  <a:pt x="868983" y="637933"/>
                </a:lnTo>
                <a:lnTo>
                  <a:pt x="848952" y="677726"/>
                </a:lnTo>
                <a:lnTo>
                  <a:pt x="825118" y="715364"/>
                </a:lnTo>
                <a:lnTo>
                  <a:pt x="797709" y="750485"/>
                </a:lnTo>
                <a:lnTo>
                  <a:pt x="766989" y="782750"/>
                </a:lnTo>
                <a:lnTo>
                  <a:pt x="733256" y="811848"/>
                </a:lnTo>
                <a:lnTo>
                  <a:pt x="696832" y="837500"/>
                </a:lnTo>
                <a:lnTo>
                  <a:pt x="658069" y="859459"/>
                </a:lnTo>
                <a:lnTo>
                  <a:pt x="617341" y="877512"/>
                </a:lnTo>
                <a:lnTo>
                  <a:pt x="575040" y="891486"/>
                </a:lnTo>
                <a:lnTo>
                  <a:pt x="531572" y="901247"/>
                </a:lnTo>
                <a:lnTo>
                  <a:pt x="487357" y="906700"/>
                </a:lnTo>
                <a:lnTo>
                  <a:pt x="453965" y="907930"/>
                </a:lnTo>
                <a:close/>
              </a:path>
            </a:pathLst>
          </a:custGeom>
          <a:solidFill>
            <a:srgbClr val="AB0420"/>
          </a:solidFill>
        </p:spPr>
        <p:txBody>
          <a:bodyPr wrap="square" lIns="0" tIns="0" rIns="0" bIns="0" rtlCol="0"/>
          <a:lstStyle/>
          <a:p>
            <a:pPr defTabSz="609630"/>
            <a:endParaRPr sz="1200">
              <a:solidFill>
                <a:prstClr val="black"/>
              </a:solidFill>
              <a:latin typeface="Calibri"/>
            </a:endParaRPr>
          </a:p>
        </p:txBody>
      </p:sp>
      <p:pic>
        <p:nvPicPr>
          <p:cNvPr id="3" name="Picture 2" descr="A group of people raising their hands&#10;&#10;Description automatically generated">
            <a:extLst>
              <a:ext uri="{FF2B5EF4-FFF2-40B4-BE49-F238E27FC236}">
                <a16:creationId xmlns:a16="http://schemas.microsoft.com/office/drawing/2014/main" id="{52E1FF0B-4640-FD19-B263-EE553E681D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684" y="1059920"/>
            <a:ext cx="5863721" cy="4690977"/>
          </a:xfrm>
          <a:prstGeom prst="rect">
            <a:avLst/>
          </a:prstGeom>
        </p:spPr>
      </p:pic>
      <p:sp>
        <p:nvSpPr>
          <p:cNvPr id="5" name="TextBox 4">
            <a:extLst>
              <a:ext uri="{FF2B5EF4-FFF2-40B4-BE49-F238E27FC236}">
                <a16:creationId xmlns:a16="http://schemas.microsoft.com/office/drawing/2014/main" id="{33EBA0DE-4806-80E8-8D96-7149CFB8D0D7}"/>
              </a:ext>
            </a:extLst>
          </p:cNvPr>
          <p:cNvSpPr txBox="1"/>
          <p:nvPr/>
        </p:nvSpPr>
        <p:spPr>
          <a:xfrm>
            <a:off x="275656" y="5939510"/>
            <a:ext cx="8240936" cy="800219"/>
          </a:xfrm>
          <a:prstGeom prst="rect">
            <a:avLst/>
          </a:prstGeom>
          <a:noFill/>
        </p:spPr>
        <p:txBody>
          <a:bodyPr wrap="square" lIns="60960" tIns="30480" rIns="60960" bIns="30480" anchor="t">
            <a:spAutoFit/>
          </a:bodyPr>
          <a:lstStyle/>
          <a:p>
            <a:pPr defTabSz="609630"/>
            <a:r>
              <a:rPr lang="en-US" sz="2400" b="1">
                <a:solidFill>
                  <a:srgbClr val="C00000"/>
                </a:solidFill>
                <a:latin typeface="Calibri"/>
                <a:hlinkClick r:id="rId7">
                  <a:extLst>
                    <a:ext uri="{A12FA001-AC4F-418D-AE19-62706E023703}">
                      <ahyp:hlinkClr xmlns:ahyp="http://schemas.microsoft.com/office/drawing/2018/hyperlinkcolor" val="tx"/>
                    </a:ext>
                  </a:extLst>
                </a:hlinkClick>
              </a:rPr>
              <a:t>https://projectwet.arizona.edu/arizona-water-festival/teacher-resources</a:t>
            </a:r>
            <a:endParaRPr lang="en-US" sz="1200">
              <a:solidFill>
                <a:srgbClr val="C00000"/>
              </a:solidFill>
              <a:latin typeface="Calibri"/>
            </a:endParaRP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4582C477-A76C-E72D-6689-05AAB1283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856674" y="5624049"/>
            <a:ext cx="3116820" cy="1210365"/>
          </a:xfrm>
          <a:prstGeom prst="rect">
            <a:avLst/>
          </a:prstGeom>
          <a:solidFill>
            <a:schemeClr val="bg1"/>
          </a:solidFill>
        </p:spPr>
      </p:pic>
      <p:pic>
        <p:nvPicPr>
          <p:cNvPr id="6" name="Picture 5" descr="A close-up of a logo&#10;&#10;Description automatically generated">
            <a:extLst>
              <a:ext uri="{FF2B5EF4-FFF2-40B4-BE49-F238E27FC236}">
                <a16:creationId xmlns:a16="http://schemas.microsoft.com/office/drawing/2014/main" id="{ADD10977-DEBB-95F7-F842-E19AB56D87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6072" y="195378"/>
            <a:ext cx="4112151" cy="6510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576148" y="1565920"/>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A Drop in the Bucket</a:t>
            </a:r>
          </a:p>
          <a:p>
            <a:pPr algn="ctr" defTabSz="609630"/>
            <a:br>
              <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90" y="3128210"/>
            <a:ext cx="10726821" cy="2677656"/>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a:t>
            </a:r>
          </a:p>
          <a:p>
            <a:pPr algn="ctr" defTabSz="609630"/>
            <a:r>
              <a:rPr lang="en-US" sz="1200" b="1" kern="0">
                <a:solidFill>
                  <a:srgbClr val="AB0520"/>
                </a:solidFill>
                <a:latin typeface="Calibri"/>
              </a:rPr>
              <a:t> </a:t>
            </a:r>
            <a:r>
              <a:rPr lang="en-US" sz="1200" b="1" kern="0">
                <a:solidFill>
                  <a:sysClr val="windowText" lastClr="000000"/>
                </a:solidFill>
                <a:latin typeface="Calibri"/>
              </a:rPr>
              <a:t> </a:t>
            </a:r>
          </a:p>
          <a:p>
            <a:pPr marL="457223" indent="-457223" defTabSz="609630">
              <a:buFont typeface="Arial" panose="020B0604020202020204" pitchFamily="34" charset="0"/>
              <a:buChar char="•"/>
            </a:pPr>
            <a:r>
              <a:rPr lang="en-US" sz="3600" kern="0">
                <a:solidFill>
                  <a:srgbClr val="002776"/>
                </a:solidFill>
                <a:latin typeface="Calibri"/>
              </a:rPr>
              <a:t>How much water on Earth is available for our use?</a:t>
            </a:r>
          </a:p>
          <a:p>
            <a:pPr marL="1066853" lvl="2" indent="-457223" defTabSz="609630">
              <a:buFont typeface="Wingdings" panose="05000000000000000000" pitchFamily="2" charset="2"/>
              <a:buChar char="Ø"/>
            </a:pPr>
            <a:r>
              <a:rPr lang="en-US" sz="3600" kern="0">
                <a:solidFill>
                  <a:srgbClr val="002776"/>
                </a:solidFill>
                <a:latin typeface="Calibri"/>
              </a:rPr>
              <a:t>What is potable water?</a:t>
            </a:r>
          </a:p>
          <a:p>
            <a:pPr marL="1066853" lvl="2" indent="-457223" defTabSz="609630">
              <a:buFont typeface="Wingdings" panose="05000000000000000000" pitchFamily="2" charset="2"/>
              <a:buChar char="Ø"/>
            </a:pPr>
            <a:r>
              <a:rPr lang="en-US" sz="3600" kern="0">
                <a:solidFill>
                  <a:srgbClr val="002776"/>
                </a:solidFill>
                <a:latin typeface="Calibri"/>
              </a:rPr>
              <a:t>Does everyone have access to potable water?</a:t>
            </a:r>
          </a:p>
        </p:txBody>
      </p:sp>
      <p:sp>
        <p:nvSpPr>
          <p:cNvPr id="5" name="object 7">
            <a:extLst>
              <a:ext uri="{FF2B5EF4-FFF2-40B4-BE49-F238E27FC236}">
                <a16:creationId xmlns:a16="http://schemas.microsoft.com/office/drawing/2014/main" id="{C8269024-4A29-7D27-A7A9-D0448FEA30BA}"/>
              </a:ext>
            </a:extLst>
          </p:cNvPr>
          <p:cNvSpPr txBox="1">
            <a:spLocks/>
          </p:cNvSpPr>
          <p:nvPr/>
        </p:nvSpPr>
        <p:spPr>
          <a:xfrm>
            <a:off x="637931" y="57136"/>
            <a:ext cx="11445492" cy="818396"/>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 &amp; STEWARDSHIP: </a:t>
            </a:r>
            <a:r>
              <a:rPr lang="en-US" sz="4000" b="1">
                <a:solidFill>
                  <a:srgbClr val="002776"/>
                </a:solidFill>
                <a:latin typeface="Calibri"/>
              </a:rPr>
              <a:t>LESSON 6.1</a:t>
            </a:r>
          </a:p>
          <a:p>
            <a:pPr marL="8467" marR="3387" defTabSz="609630">
              <a:lnSpc>
                <a:spcPct val="121900"/>
              </a:lnSpc>
              <a:spcBef>
                <a:spcPts val="63"/>
              </a:spcBef>
            </a:pPr>
            <a:endParaRPr lang="en-US" sz="4000" b="1" kern="0">
              <a:solidFill>
                <a:srgbClr val="AB0520"/>
              </a:solidFill>
              <a:latin typeface="Calibri"/>
            </a:endParaRPr>
          </a:p>
        </p:txBody>
      </p:sp>
      <p:cxnSp>
        <p:nvCxnSpPr>
          <p:cNvPr id="6" name="Straight Connector 5">
            <a:extLst>
              <a:ext uri="{FF2B5EF4-FFF2-40B4-BE49-F238E27FC236}">
                <a16:creationId xmlns:a16="http://schemas.microsoft.com/office/drawing/2014/main" id="{B360CB1B-17F3-9103-A578-76C8F815C4B9}"/>
              </a:ext>
            </a:extLst>
          </p:cNvPr>
          <p:cNvCxnSpPr>
            <a:cxnSpLocks/>
          </p:cNvCxnSpPr>
          <p:nvPr/>
        </p:nvCxnSpPr>
        <p:spPr>
          <a:xfrm>
            <a:off x="576148" y="784798"/>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220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6349921" y="1119968"/>
            <a:ext cx="4318000" cy="830997"/>
          </a:xfrm>
          <a:prstGeom prst="rect">
            <a:avLst/>
          </a:prstGeom>
          <a:noFill/>
        </p:spPr>
        <p:txBody>
          <a:bodyPr wrap="square" rtlCol="0">
            <a:spAutoFit/>
          </a:bodyPr>
          <a:lstStyle/>
          <a:p>
            <a:pPr defTabSz="609630"/>
            <a:r>
              <a:rPr lang="en-US" sz="4800" b="1">
                <a:solidFill>
                  <a:prstClr val="white"/>
                </a:solidFill>
                <a:latin typeface="Calibri"/>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6"/>
            <a:ext cx="9006336" cy="560965"/>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i="1" kern="0">
                <a:solidFill>
                  <a:srgbClr val="AB0520"/>
                </a:solidFill>
                <a:latin typeface="Calibri"/>
              </a:rPr>
              <a:t>A Drop in the Bucket</a:t>
            </a:r>
            <a:endParaRPr lang="en-US" sz="4000" b="1">
              <a:solidFill>
                <a:prstClr val="white"/>
              </a:solidFill>
              <a:latin typeface="Calibri"/>
            </a:endParaRPr>
          </a:p>
          <a:p>
            <a:pPr marL="8467" marR="3387" defTabSz="609630">
              <a:lnSpc>
                <a:spcPct val="121900"/>
              </a:lnSpc>
              <a:spcBef>
                <a:spcPts val="63"/>
              </a:spcBef>
            </a:pP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F6F89BB-9F0F-0911-3B95-A3284B6917BD}"/>
              </a:ext>
            </a:extLst>
          </p:cNvPr>
          <p:cNvSpPr txBox="1"/>
          <p:nvPr/>
        </p:nvSpPr>
        <p:spPr>
          <a:xfrm>
            <a:off x="5300500" y="1920187"/>
            <a:ext cx="6416842" cy="3375219"/>
          </a:xfrm>
          <a:prstGeom prst="rect">
            <a:avLst/>
          </a:prstGeom>
          <a:noFill/>
        </p:spPr>
        <p:txBody>
          <a:bodyPr wrap="square" rtlCol="0">
            <a:spAutoFit/>
          </a:bodyPr>
          <a:lstStyle/>
          <a:p>
            <a:pPr marL="304815" indent="-304815" defTabSz="609630">
              <a:buFont typeface="Arial" panose="020B0604020202020204" pitchFamily="34" charset="0"/>
              <a:buChar char="•"/>
            </a:pPr>
            <a:r>
              <a:rPr lang="en-US" sz="2400">
                <a:solidFill>
                  <a:prstClr val="white"/>
                </a:solidFill>
                <a:latin typeface="Calibri"/>
              </a:rPr>
              <a:t>Potable water – freshwater that is safe to drink.</a:t>
            </a:r>
          </a:p>
          <a:p>
            <a:pPr marL="304815" indent="-304815" defTabSz="609630">
              <a:buFont typeface="Arial" panose="020B0604020202020204" pitchFamily="34" charset="0"/>
              <a:buChar char="•"/>
            </a:pPr>
            <a:r>
              <a:rPr lang="en-US" sz="2400">
                <a:solidFill>
                  <a:prstClr val="white"/>
                </a:solidFill>
                <a:latin typeface="Calibri"/>
              </a:rPr>
              <a:t>Ocean – 97% percent of water on planet</a:t>
            </a:r>
          </a:p>
          <a:p>
            <a:pPr marL="304815" indent="-304815" defTabSz="609630">
              <a:buFont typeface="Arial" panose="020B0604020202020204" pitchFamily="34" charset="0"/>
              <a:buChar char="•"/>
            </a:pPr>
            <a:r>
              <a:rPr lang="en-US" sz="2400">
                <a:solidFill>
                  <a:prstClr val="white"/>
                </a:solidFill>
                <a:latin typeface="Calibri"/>
              </a:rPr>
              <a:t>Freshwater – 3% </a:t>
            </a:r>
          </a:p>
          <a:p>
            <a:pPr marL="609630" lvl="1" indent="-304815" defTabSz="609630">
              <a:buFont typeface="Arial" panose="020B0604020202020204" pitchFamily="34" charset="0"/>
              <a:buChar char="•"/>
            </a:pPr>
            <a:r>
              <a:rPr lang="en-US" sz="2400">
                <a:solidFill>
                  <a:prstClr val="white"/>
                </a:solidFill>
                <a:latin typeface="Calibri"/>
              </a:rPr>
              <a:t>80% of that is frozen – polar ice caps</a:t>
            </a:r>
          </a:p>
          <a:p>
            <a:pPr marL="609630" lvl="1" indent="-304815" defTabSz="609630">
              <a:buFont typeface="Arial" panose="020B0604020202020204" pitchFamily="34" charset="0"/>
              <a:buChar char="•"/>
            </a:pPr>
            <a:r>
              <a:rPr lang="en-US" sz="2400">
                <a:solidFill>
                  <a:prstClr val="white"/>
                </a:solidFill>
                <a:latin typeface="Calibri"/>
              </a:rPr>
              <a:t>If not frozen, where is it found?</a:t>
            </a:r>
          </a:p>
          <a:p>
            <a:pPr marL="914446" lvl="2" indent="-304815" defTabSz="609630">
              <a:buFont typeface="Arial" panose="020B0604020202020204" pitchFamily="34" charset="0"/>
              <a:buChar char="•"/>
            </a:pPr>
            <a:r>
              <a:rPr lang="en-US" sz="2400">
                <a:solidFill>
                  <a:prstClr val="white"/>
                </a:solidFill>
                <a:latin typeface="Calibri"/>
              </a:rPr>
              <a:t>Surface water – 25%</a:t>
            </a:r>
          </a:p>
          <a:p>
            <a:pPr marL="914446" lvl="2" indent="-304815" defTabSz="609630">
              <a:buFont typeface="Arial" panose="020B0604020202020204" pitchFamily="34" charset="0"/>
              <a:buChar char="•"/>
            </a:pPr>
            <a:r>
              <a:rPr lang="en-US" sz="2400">
                <a:solidFill>
                  <a:prstClr val="white"/>
                </a:solidFill>
                <a:latin typeface="Calibri"/>
              </a:rPr>
              <a:t>Under ground – 75%</a:t>
            </a:r>
          </a:p>
          <a:p>
            <a:pPr marL="1219261" lvl="3" indent="-304815" defTabSz="609630">
              <a:buFont typeface="Arial" panose="020B0604020202020204" pitchFamily="34" charset="0"/>
              <a:buChar char="•"/>
            </a:pPr>
            <a:r>
              <a:rPr lang="en-US" sz="2400">
                <a:solidFill>
                  <a:prstClr val="white"/>
                </a:solidFill>
                <a:latin typeface="Calibri"/>
              </a:rPr>
              <a:t>1 drop!</a:t>
            </a:r>
          </a:p>
          <a:p>
            <a:pPr marL="914446" lvl="2" indent="-304815" defTabSz="609630">
              <a:buFont typeface="Arial" panose="020B0604020202020204" pitchFamily="34" charset="0"/>
              <a:buChar char="•"/>
            </a:pPr>
            <a:endParaRPr lang="en-US" sz="2133">
              <a:solidFill>
                <a:prstClr val="white"/>
              </a:solidFill>
              <a:latin typeface="Calibri"/>
            </a:endParaRPr>
          </a:p>
        </p:txBody>
      </p:sp>
      <p:pic>
        <p:nvPicPr>
          <p:cNvPr id="2052" name="Picture 4" descr="All water on Earth in a sphere, placed over a &quot;dry&quot; globe">
            <a:hlinkClick r:id="rId3"/>
            <a:extLst>
              <a:ext uri="{FF2B5EF4-FFF2-40B4-BE49-F238E27FC236}">
                <a16:creationId xmlns:a16="http://schemas.microsoft.com/office/drawing/2014/main" id="{6E4F9824-8DF9-A8C0-3411-8E8FC6198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953" y="1127470"/>
            <a:ext cx="4195931" cy="53292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B7DEC86-A40B-38CC-AD44-F079748EB0B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9186779" y="3893554"/>
            <a:ext cx="2662989" cy="2563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65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732590" y="1436674"/>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Water Web</a:t>
            </a:r>
            <a:endParaRPr lang="en-US" sz="3600" kern="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defTabSz="609630"/>
            <a:br>
              <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732590" y="3172725"/>
            <a:ext cx="10726821" cy="3108543"/>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571529" indent="-571529" defTabSz="609630">
              <a:buFont typeface="Arial" panose="020B0604020202020204" pitchFamily="34" charset="0"/>
              <a:buChar char="•"/>
            </a:pPr>
            <a:r>
              <a:rPr lang="en-US" sz="3600">
                <a:solidFill>
                  <a:srgbClr val="002776"/>
                </a:solidFill>
                <a:latin typeface="Calibri"/>
              </a:rPr>
              <a:t>How do I use water both directly and indirectly?</a:t>
            </a:r>
          </a:p>
          <a:p>
            <a:pPr marL="571529" indent="-571529" defTabSz="609630">
              <a:buFont typeface="Arial" panose="020B0604020202020204" pitchFamily="34" charset="0"/>
              <a:buChar char="•"/>
            </a:pPr>
            <a:r>
              <a:rPr lang="en-US" sz="3600">
                <a:solidFill>
                  <a:srgbClr val="002776"/>
                </a:solidFill>
                <a:latin typeface="Calibri"/>
              </a:rPr>
              <a:t>What are the water sources and who are the water users in my community? </a:t>
            </a:r>
          </a:p>
          <a:p>
            <a:pPr marL="571529" indent="-571529" defTabSz="609630">
              <a:buFont typeface="Wingdings" panose="05000000000000000000" pitchFamily="2" charset="2"/>
              <a:buChar char="Ø"/>
            </a:pPr>
            <a:endParaRPr lang="en-US" sz="4000" b="1">
              <a:solidFill>
                <a:srgbClr val="002776"/>
              </a:solidFill>
              <a:latin typeface="Calibri"/>
            </a:endParaRP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420204" y="1"/>
            <a:ext cx="10595127" cy="48179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 &amp; STEWARDSHIP: </a:t>
            </a:r>
            <a:r>
              <a:rPr lang="en-US" sz="4000" b="1">
                <a:solidFill>
                  <a:srgbClr val="002776"/>
                </a:solidFill>
                <a:latin typeface="Calibri"/>
              </a:rPr>
              <a:t>LESSON 6.2</a:t>
            </a:r>
          </a:p>
          <a:p>
            <a:pPr marL="8467" marR="3387" defTabSz="609630">
              <a:lnSpc>
                <a:spcPct val="121900"/>
              </a:lnSpc>
              <a:spcBef>
                <a:spcPts val="63"/>
              </a:spcBef>
            </a:pPr>
            <a:endParaRPr lang="en-US" sz="4000" b="1" kern="0">
              <a:solidFill>
                <a:srgbClr val="AB0520"/>
              </a:solidFill>
              <a:latin typeface="Calibri"/>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391851" y="726013"/>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568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ashing their hands&#10;&#10;Description automatically generated">
            <a:extLst>
              <a:ext uri="{FF2B5EF4-FFF2-40B4-BE49-F238E27FC236}">
                <a16:creationId xmlns:a16="http://schemas.microsoft.com/office/drawing/2014/main" id="{FABC6757-AB82-C77E-BB88-5FA83019D958}"/>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567952" y="2640513"/>
            <a:ext cx="3511071" cy="2376667"/>
          </a:xfrm>
          <a:prstGeom prst="rect">
            <a:avLst/>
          </a:prstGeom>
        </p:spPr>
      </p:pic>
      <p:pic>
        <p:nvPicPr>
          <p:cNvPr id="5" name="Picture 6" descr="Bucatini all'Amatriciana">
            <a:extLst>
              <a:ext uri="{FF2B5EF4-FFF2-40B4-BE49-F238E27FC236}">
                <a16:creationId xmlns:a16="http://schemas.microsoft.com/office/drawing/2014/main" id="{552A7264-E95C-4026-F96F-42C89435DC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52968" y="2668445"/>
            <a:ext cx="3139032" cy="235427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Water supply may hinder microchip ...">
            <a:extLst>
              <a:ext uri="{FF2B5EF4-FFF2-40B4-BE49-F238E27FC236}">
                <a16:creationId xmlns:a16="http://schemas.microsoft.com/office/drawing/2014/main" id="{86F919B4-DB78-4A6E-9890-C4AD88A9FE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9966" y="-9101"/>
            <a:ext cx="1960959" cy="1098137"/>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3CE0F797-5A89-2900-A140-D666FE172A45}"/>
              </a:ext>
            </a:extLst>
          </p:cNvPr>
          <p:cNvSpPr/>
          <p:nvPr/>
        </p:nvSpPr>
        <p:spPr>
          <a:xfrm>
            <a:off x="5596860" y="-9100"/>
            <a:ext cx="6595141" cy="267609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 name="Picture 2" descr="A child brushing her teeth with a toothbrush&#10;&#10;Description automatically generated">
            <a:extLst>
              <a:ext uri="{FF2B5EF4-FFF2-40B4-BE49-F238E27FC236}">
                <a16:creationId xmlns:a16="http://schemas.microsoft.com/office/drawing/2014/main" id="{00E176F3-C146-75A9-7262-4141FC91A5C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567952" y="4964041"/>
            <a:ext cx="3414155" cy="1934679"/>
          </a:xfrm>
          <a:prstGeom prst="rect">
            <a:avLst/>
          </a:prstGeom>
        </p:spPr>
      </p:pic>
      <p:pic>
        <p:nvPicPr>
          <p:cNvPr id="4" name="Picture 4" descr="Safe Drinking Water | NRDC">
            <a:extLst>
              <a:ext uri="{FF2B5EF4-FFF2-40B4-BE49-F238E27FC236}">
                <a16:creationId xmlns:a16="http://schemas.microsoft.com/office/drawing/2014/main" id="{20CECAA3-9E03-0D72-936B-B6279685541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73148" y="4991974"/>
            <a:ext cx="3236934" cy="187881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317D4D4-B866-A25B-3B0A-48DF3F7FABC0}"/>
              </a:ext>
            </a:extLst>
          </p:cNvPr>
          <p:cNvSpPr/>
          <p:nvPr/>
        </p:nvSpPr>
        <p:spPr>
          <a:xfrm>
            <a:off x="-28908" y="4144068"/>
            <a:ext cx="5596859" cy="2742079"/>
          </a:xfrm>
          <a:prstGeom prst="rect">
            <a:avLst/>
          </a:prstGeom>
          <a:solidFill>
            <a:srgbClr val="00277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7" name="object 7">
            <a:extLst>
              <a:ext uri="{FF2B5EF4-FFF2-40B4-BE49-F238E27FC236}">
                <a16:creationId xmlns:a16="http://schemas.microsoft.com/office/drawing/2014/main" id="{E8D2A93B-1924-DA8D-F67F-6F02EDE3F5E2}"/>
              </a:ext>
            </a:extLst>
          </p:cNvPr>
          <p:cNvSpPr txBox="1">
            <a:spLocks/>
          </p:cNvSpPr>
          <p:nvPr/>
        </p:nvSpPr>
        <p:spPr>
          <a:xfrm>
            <a:off x="847572" y="4285647"/>
            <a:ext cx="3720586" cy="664735"/>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prstClr val="white"/>
                </a:solidFill>
                <a:latin typeface="Calibri"/>
              </a:rPr>
              <a:t>Direct Water Use</a:t>
            </a:r>
          </a:p>
        </p:txBody>
      </p:sp>
      <p:sp>
        <p:nvSpPr>
          <p:cNvPr id="8" name="object 8">
            <a:extLst>
              <a:ext uri="{FF2B5EF4-FFF2-40B4-BE49-F238E27FC236}">
                <a16:creationId xmlns:a16="http://schemas.microsoft.com/office/drawing/2014/main" id="{231469FC-A4BD-4A99-70F8-D4444C0A479E}"/>
              </a:ext>
            </a:extLst>
          </p:cNvPr>
          <p:cNvSpPr txBox="1"/>
          <p:nvPr/>
        </p:nvSpPr>
        <p:spPr>
          <a:xfrm>
            <a:off x="164514" y="5168091"/>
            <a:ext cx="5086701" cy="1364391"/>
          </a:xfrm>
          <a:prstGeom prst="rect">
            <a:avLst/>
          </a:prstGeom>
        </p:spPr>
        <p:txBody>
          <a:bodyPr vert="horz" wrap="square" lIns="0" tIns="0" rIns="0" bIns="0" rtlCol="0">
            <a:noAutofit/>
          </a:bodyPr>
          <a:lstStyle/>
          <a:p>
            <a:pPr marL="8467" marR="3387" algn="ctr" defTabSz="609630">
              <a:lnSpc>
                <a:spcPct val="120000"/>
              </a:lnSpc>
              <a:spcBef>
                <a:spcPts val="67"/>
              </a:spcBef>
            </a:pPr>
            <a:r>
              <a:rPr lang="en-US" sz="2133" b="1">
                <a:solidFill>
                  <a:prstClr val="white"/>
                </a:solidFill>
                <a:latin typeface="Calibri"/>
              </a:rPr>
              <a:t>Water you use directly to do something immediately. Water that is seen, felt and used at that given time.  When you turn on your faucet or hose for water. </a:t>
            </a:r>
            <a:endParaRPr sz="2133" b="1">
              <a:solidFill>
                <a:prstClr val="white"/>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2E3EF0B0-4C47-198A-37E9-49F319E16394}"/>
              </a:ext>
            </a:extLst>
          </p:cNvPr>
          <p:cNvCxnSpPr/>
          <p:nvPr/>
        </p:nvCxnSpPr>
        <p:spPr>
          <a:xfrm>
            <a:off x="363915" y="5022719"/>
            <a:ext cx="491066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
        <p:nvSpPr>
          <p:cNvPr id="12" name="object 9">
            <a:extLst>
              <a:ext uri="{FF2B5EF4-FFF2-40B4-BE49-F238E27FC236}">
                <a16:creationId xmlns:a16="http://schemas.microsoft.com/office/drawing/2014/main" id="{23F28F84-A6F7-F69C-4509-3772DE154D93}"/>
              </a:ext>
            </a:extLst>
          </p:cNvPr>
          <p:cNvSpPr txBox="1"/>
          <p:nvPr/>
        </p:nvSpPr>
        <p:spPr>
          <a:xfrm>
            <a:off x="6795835" y="248990"/>
            <a:ext cx="4566375" cy="491954"/>
          </a:xfrm>
          <a:prstGeom prst="rect">
            <a:avLst/>
          </a:prstGeom>
        </p:spPr>
        <p:txBody>
          <a:bodyPr vert="horz" wrap="square" lIns="0" tIns="0" rIns="0" bIns="0" rtlCol="0">
            <a:noAutofit/>
          </a:bodyPr>
          <a:lstStyle/>
          <a:p>
            <a:pPr marL="8467" defTabSz="609630">
              <a:spcBef>
                <a:spcPts val="83"/>
              </a:spcBef>
              <a:tabLst>
                <a:tab pos="1322983" algn="l"/>
              </a:tabLst>
            </a:pPr>
            <a:r>
              <a:rPr lang="en-US" sz="4000" b="1">
                <a:solidFill>
                  <a:prstClr val="white"/>
                </a:solidFill>
                <a:latin typeface="Calibri" panose="020F0502020204030204" pitchFamily="34" charset="0"/>
                <a:cs typeface="Calibri" panose="020F0502020204030204" pitchFamily="34" charset="0"/>
              </a:rPr>
              <a:t>Indirect Water Use</a:t>
            </a:r>
            <a:endParaRPr sz="4000" b="1">
              <a:solidFill>
                <a:prstClr val="white"/>
              </a:solidFill>
              <a:latin typeface="Calibri" panose="020F0502020204030204" pitchFamily="34" charset="0"/>
              <a:cs typeface="Calibri" panose="020F0502020204030204" pitchFamily="34" charset="0"/>
            </a:endParaRPr>
          </a:p>
        </p:txBody>
      </p:sp>
      <p:sp>
        <p:nvSpPr>
          <p:cNvPr id="13" name="object 10">
            <a:extLst>
              <a:ext uri="{FF2B5EF4-FFF2-40B4-BE49-F238E27FC236}">
                <a16:creationId xmlns:a16="http://schemas.microsoft.com/office/drawing/2014/main" id="{E7F6EEC1-D5D1-543D-3954-290631BF8506}"/>
              </a:ext>
            </a:extLst>
          </p:cNvPr>
          <p:cNvSpPr txBox="1"/>
          <p:nvPr/>
        </p:nvSpPr>
        <p:spPr>
          <a:xfrm>
            <a:off x="6062852" y="987644"/>
            <a:ext cx="5659477" cy="1170705"/>
          </a:xfrm>
          <a:prstGeom prst="rect">
            <a:avLst/>
          </a:prstGeom>
        </p:spPr>
        <p:txBody>
          <a:bodyPr vert="horz" wrap="square" lIns="0" tIns="0" rIns="0" bIns="0" rtlCol="0">
            <a:noAutofit/>
          </a:bodyPr>
          <a:lstStyle/>
          <a:p>
            <a:pPr marL="8467" marR="3387" algn="ctr" defTabSz="609630">
              <a:lnSpc>
                <a:spcPct val="120000"/>
              </a:lnSpc>
              <a:spcBef>
                <a:spcPts val="67"/>
              </a:spcBef>
            </a:pPr>
            <a:r>
              <a:rPr lang="en-US" sz="2133" b="1">
                <a:solidFill>
                  <a:prstClr val="white"/>
                </a:solidFill>
                <a:latin typeface="Calibri"/>
              </a:rPr>
              <a:t>The water used to produce the goods and services we all enjoy. It is the water hidden or not seen by the end-user during the process or manufacturing of a good or service. </a:t>
            </a:r>
            <a:endParaRPr lang="en-US" sz="2133" b="1">
              <a:solidFill>
                <a:prstClr val="white"/>
              </a:solidFill>
              <a:latin typeface="Calibri" panose="020F0502020204030204" pitchFamily="34" charset="0"/>
              <a:cs typeface="Calibri" panose="020F0502020204030204" pitchFamily="34" charset="0"/>
            </a:endParaRPr>
          </a:p>
        </p:txBody>
      </p:sp>
      <p:pic>
        <p:nvPicPr>
          <p:cNvPr id="14" name="Picture 8" descr="The Water Economy: An Excerpt from ...">
            <a:extLst>
              <a:ext uri="{FF2B5EF4-FFF2-40B4-BE49-F238E27FC236}">
                <a16:creationId xmlns:a16="http://schemas.microsoft.com/office/drawing/2014/main" id="{5D15276A-B16F-5809-21DB-332850F1592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5944" y="-83034"/>
            <a:ext cx="4056486" cy="21599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ow 5 manufacturers reduce water use">
            <a:extLst>
              <a:ext uri="{FF2B5EF4-FFF2-40B4-BE49-F238E27FC236}">
                <a16:creationId xmlns:a16="http://schemas.microsoft.com/office/drawing/2014/main" id="{D79B9BDB-C4A0-DDA3-2BD7-A3C02D2904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 y="2067156"/>
            <a:ext cx="2554743" cy="120433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Reduce Water Usage ...">
            <a:extLst>
              <a:ext uri="{FF2B5EF4-FFF2-40B4-BE49-F238E27FC236}">
                <a16:creationId xmlns:a16="http://schemas.microsoft.com/office/drawing/2014/main" id="{A6F6FDB9-28F4-8C92-25E0-E1063E19858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70203" y="2100853"/>
            <a:ext cx="3126655" cy="20806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The Pros and Cons of Nuclear Energy in 2024">
            <a:extLst>
              <a:ext uri="{FF2B5EF4-FFF2-40B4-BE49-F238E27FC236}">
                <a16:creationId xmlns:a16="http://schemas.microsoft.com/office/drawing/2014/main" id="{6D64797C-F8E9-4908-E595-57E4C51A3C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539458" y="1092663"/>
            <a:ext cx="2057400" cy="9842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World's biggest hydroelectric power plants">
            <a:extLst>
              <a:ext uri="{FF2B5EF4-FFF2-40B4-BE49-F238E27FC236}">
                <a16:creationId xmlns:a16="http://schemas.microsoft.com/office/drawing/2014/main" id="{CB1D5BF2-34DE-45F4-3A74-1B4A1665B4D0}"/>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175" t="28290" r="989" b="5454"/>
          <a:stretch/>
        </p:blipFill>
        <p:spPr bwMode="auto">
          <a:xfrm>
            <a:off x="-18082" y="3089023"/>
            <a:ext cx="2501963" cy="111364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The Best Fruits &amp; Vegetables to Keep ...">
            <a:extLst>
              <a:ext uri="{FF2B5EF4-FFF2-40B4-BE49-F238E27FC236}">
                <a16:creationId xmlns:a16="http://schemas.microsoft.com/office/drawing/2014/main" id="{2F2C81A8-2B82-DB8D-78A3-42FB3FD7A13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 y="1293373"/>
            <a:ext cx="1377149" cy="773783"/>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295EA9F-C6A6-A83C-B91A-474A7492DAC0}"/>
              </a:ext>
            </a:extLst>
          </p:cNvPr>
          <p:cNvCxnSpPr/>
          <p:nvPr/>
        </p:nvCxnSpPr>
        <p:spPr>
          <a:xfrm>
            <a:off x="6304640" y="855681"/>
            <a:ext cx="4910667" cy="0"/>
          </a:xfrm>
          <a:prstGeom prst="line">
            <a:avLst/>
          </a:prstGeom>
          <a:ln w="15875">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49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1" presetClass="entr" presetSubtype="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heel(1)">
                                      <p:cBhvr>
                                        <p:cTn id="40" dur="2000"/>
                                        <p:tgtEl>
                                          <p:spTgt spid="14"/>
                                        </p:tgtEl>
                                      </p:cBhvr>
                                    </p:animEffect>
                                  </p:childTnLst>
                                </p:cTn>
                              </p:par>
                              <p:par>
                                <p:cTn id="41" presetID="21"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heel(1)">
                                      <p:cBhvr>
                                        <p:cTn id="43" dur="20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wipe(down)">
                                      <p:cBhvr>
                                        <p:cTn id="48" dur="580">
                                          <p:stCondLst>
                                            <p:cond delay="0"/>
                                          </p:stCondLst>
                                        </p:cTn>
                                        <p:tgtEl>
                                          <p:spTgt spid="19"/>
                                        </p:tgtEl>
                                      </p:cBhvr>
                                    </p:animEffect>
                                    <p:anim calcmode="lin" valueType="num">
                                      <p:cBhvr>
                                        <p:cTn id="49"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54" dur="26">
                                          <p:stCondLst>
                                            <p:cond delay="650"/>
                                          </p:stCondLst>
                                        </p:cTn>
                                        <p:tgtEl>
                                          <p:spTgt spid="19"/>
                                        </p:tgtEl>
                                      </p:cBhvr>
                                      <p:to x="100000" y="60000"/>
                                    </p:animScale>
                                    <p:animScale>
                                      <p:cBhvr>
                                        <p:cTn id="55" dur="166" decel="50000">
                                          <p:stCondLst>
                                            <p:cond delay="676"/>
                                          </p:stCondLst>
                                        </p:cTn>
                                        <p:tgtEl>
                                          <p:spTgt spid="19"/>
                                        </p:tgtEl>
                                      </p:cBhvr>
                                      <p:to x="100000" y="100000"/>
                                    </p:animScale>
                                    <p:animScale>
                                      <p:cBhvr>
                                        <p:cTn id="56" dur="26">
                                          <p:stCondLst>
                                            <p:cond delay="1312"/>
                                          </p:stCondLst>
                                        </p:cTn>
                                        <p:tgtEl>
                                          <p:spTgt spid="19"/>
                                        </p:tgtEl>
                                      </p:cBhvr>
                                      <p:to x="100000" y="80000"/>
                                    </p:animScale>
                                    <p:animScale>
                                      <p:cBhvr>
                                        <p:cTn id="57" dur="166" decel="50000">
                                          <p:stCondLst>
                                            <p:cond delay="1338"/>
                                          </p:stCondLst>
                                        </p:cTn>
                                        <p:tgtEl>
                                          <p:spTgt spid="19"/>
                                        </p:tgtEl>
                                      </p:cBhvr>
                                      <p:to x="100000" y="100000"/>
                                    </p:animScale>
                                    <p:animScale>
                                      <p:cBhvr>
                                        <p:cTn id="58" dur="26">
                                          <p:stCondLst>
                                            <p:cond delay="1642"/>
                                          </p:stCondLst>
                                        </p:cTn>
                                        <p:tgtEl>
                                          <p:spTgt spid="19"/>
                                        </p:tgtEl>
                                      </p:cBhvr>
                                      <p:to x="100000" y="90000"/>
                                    </p:animScale>
                                    <p:animScale>
                                      <p:cBhvr>
                                        <p:cTn id="59" dur="166" decel="50000">
                                          <p:stCondLst>
                                            <p:cond delay="1668"/>
                                          </p:stCondLst>
                                        </p:cTn>
                                        <p:tgtEl>
                                          <p:spTgt spid="19"/>
                                        </p:tgtEl>
                                      </p:cBhvr>
                                      <p:to x="100000" y="100000"/>
                                    </p:animScale>
                                    <p:animScale>
                                      <p:cBhvr>
                                        <p:cTn id="60" dur="26">
                                          <p:stCondLst>
                                            <p:cond delay="1808"/>
                                          </p:stCondLst>
                                        </p:cTn>
                                        <p:tgtEl>
                                          <p:spTgt spid="19"/>
                                        </p:tgtEl>
                                      </p:cBhvr>
                                      <p:to x="100000" y="95000"/>
                                    </p:animScale>
                                    <p:animScale>
                                      <p:cBhvr>
                                        <p:cTn id="61" dur="166" decel="50000">
                                          <p:stCondLst>
                                            <p:cond delay="1834"/>
                                          </p:stCondLst>
                                        </p:cTn>
                                        <p:tgtEl>
                                          <p:spTgt spid="19"/>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down)">
                                      <p:cBhvr>
                                        <p:cTn id="64" dur="580">
                                          <p:stCondLst>
                                            <p:cond delay="0"/>
                                          </p:stCondLst>
                                        </p:cTn>
                                        <p:tgtEl>
                                          <p:spTgt spid="17"/>
                                        </p:tgtEl>
                                      </p:cBhvr>
                                    </p:animEffect>
                                    <p:anim calcmode="lin" valueType="num">
                                      <p:cBhvr>
                                        <p:cTn id="65"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70" dur="26">
                                          <p:stCondLst>
                                            <p:cond delay="650"/>
                                          </p:stCondLst>
                                        </p:cTn>
                                        <p:tgtEl>
                                          <p:spTgt spid="17"/>
                                        </p:tgtEl>
                                      </p:cBhvr>
                                      <p:to x="100000" y="60000"/>
                                    </p:animScale>
                                    <p:animScale>
                                      <p:cBhvr>
                                        <p:cTn id="71" dur="166" decel="50000">
                                          <p:stCondLst>
                                            <p:cond delay="676"/>
                                          </p:stCondLst>
                                        </p:cTn>
                                        <p:tgtEl>
                                          <p:spTgt spid="17"/>
                                        </p:tgtEl>
                                      </p:cBhvr>
                                      <p:to x="100000" y="100000"/>
                                    </p:animScale>
                                    <p:animScale>
                                      <p:cBhvr>
                                        <p:cTn id="72" dur="26">
                                          <p:stCondLst>
                                            <p:cond delay="1312"/>
                                          </p:stCondLst>
                                        </p:cTn>
                                        <p:tgtEl>
                                          <p:spTgt spid="17"/>
                                        </p:tgtEl>
                                      </p:cBhvr>
                                      <p:to x="100000" y="80000"/>
                                    </p:animScale>
                                    <p:animScale>
                                      <p:cBhvr>
                                        <p:cTn id="73" dur="166" decel="50000">
                                          <p:stCondLst>
                                            <p:cond delay="1338"/>
                                          </p:stCondLst>
                                        </p:cTn>
                                        <p:tgtEl>
                                          <p:spTgt spid="17"/>
                                        </p:tgtEl>
                                      </p:cBhvr>
                                      <p:to x="100000" y="100000"/>
                                    </p:animScale>
                                    <p:animScale>
                                      <p:cBhvr>
                                        <p:cTn id="74" dur="26">
                                          <p:stCondLst>
                                            <p:cond delay="1642"/>
                                          </p:stCondLst>
                                        </p:cTn>
                                        <p:tgtEl>
                                          <p:spTgt spid="17"/>
                                        </p:tgtEl>
                                      </p:cBhvr>
                                      <p:to x="100000" y="90000"/>
                                    </p:animScale>
                                    <p:animScale>
                                      <p:cBhvr>
                                        <p:cTn id="75" dur="166" decel="50000">
                                          <p:stCondLst>
                                            <p:cond delay="1668"/>
                                          </p:stCondLst>
                                        </p:cTn>
                                        <p:tgtEl>
                                          <p:spTgt spid="17"/>
                                        </p:tgtEl>
                                      </p:cBhvr>
                                      <p:to x="100000" y="100000"/>
                                    </p:animScale>
                                    <p:animScale>
                                      <p:cBhvr>
                                        <p:cTn id="76" dur="26">
                                          <p:stCondLst>
                                            <p:cond delay="1808"/>
                                          </p:stCondLst>
                                        </p:cTn>
                                        <p:tgtEl>
                                          <p:spTgt spid="17"/>
                                        </p:tgtEl>
                                      </p:cBhvr>
                                      <p:to x="100000" y="95000"/>
                                    </p:animScale>
                                    <p:animScale>
                                      <p:cBhvr>
                                        <p:cTn id="77" dur="166" decel="50000">
                                          <p:stCondLst>
                                            <p:cond delay="1834"/>
                                          </p:stCondLst>
                                        </p:cTn>
                                        <p:tgtEl>
                                          <p:spTgt spid="17"/>
                                        </p:tgtEl>
                                      </p:cBhvr>
                                      <p:to x="100000" y="100000"/>
                                    </p:animScale>
                                  </p:childTnLst>
                                </p:cTn>
                              </p:par>
                              <p:par>
                                <p:cTn id="78" presetID="26" presetClass="entr" presetSubtype="0" fill="hold"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down)">
                                      <p:cBhvr>
                                        <p:cTn id="80" dur="580">
                                          <p:stCondLst>
                                            <p:cond delay="0"/>
                                          </p:stCondLst>
                                        </p:cTn>
                                        <p:tgtEl>
                                          <p:spTgt spid="15"/>
                                        </p:tgtEl>
                                      </p:cBhvr>
                                    </p:animEffect>
                                    <p:anim calcmode="lin" valueType="num">
                                      <p:cBhvr>
                                        <p:cTn id="81"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6" dur="26">
                                          <p:stCondLst>
                                            <p:cond delay="650"/>
                                          </p:stCondLst>
                                        </p:cTn>
                                        <p:tgtEl>
                                          <p:spTgt spid="15"/>
                                        </p:tgtEl>
                                      </p:cBhvr>
                                      <p:to x="100000" y="60000"/>
                                    </p:animScale>
                                    <p:animScale>
                                      <p:cBhvr>
                                        <p:cTn id="87" dur="166" decel="50000">
                                          <p:stCondLst>
                                            <p:cond delay="676"/>
                                          </p:stCondLst>
                                        </p:cTn>
                                        <p:tgtEl>
                                          <p:spTgt spid="15"/>
                                        </p:tgtEl>
                                      </p:cBhvr>
                                      <p:to x="100000" y="100000"/>
                                    </p:animScale>
                                    <p:animScale>
                                      <p:cBhvr>
                                        <p:cTn id="88" dur="26">
                                          <p:stCondLst>
                                            <p:cond delay="1312"/>
                                          </p:stCondLst>
                                        </p:cTn>
                                        <p:tgtEl>
                                          <p:spTgt spid="15"/>
                                        </p:tgtEl>
                                      </p:cBhvr>
                                      <p:to x="100000" y="80000"/>
                                    </p:animScale>
                                    <p:animScale>
                                      <p:cBhvr>
                                        <p:cTn id="89" dur="166" decel="50000">
                                          <p:stCondLst>
                                            <p:cond delay="1338"/>
                                          </p:stCondLst>
                                        </p:cTn>
                                        <p:tgtEl>
                                          <p:spTgt spid="15"/>
                                        </p:tgtEl>
                                      </p:cBhvr>
                                      <p:to x="100000" y="100000"/>
                                    </p:animScale>
                                    <p:animScale>
                                      <p:cBhvr>
                                        <p:cTn id="90" dur="26">
                                          <p:stCondLst>
                                            <p:cond delay="1642"/>
                                          </p:stCondLst>
                                        </p:cTn>
                                        <p:tgtEl>
                                          <p:spTgt spid="15"/>
                                        </p:tgtEl>
                                      </p:cBhvr>
                                      <p:to x="100000" y="90000"/>
                                    </p:animScale>
                                    <p:animScale>
                                      <p:cBhvr>
                                        <p:cTn id="91" dur="166" decel="50000">
                                          <p:stCondLst>
                                            <p:cond delay="1668"/>
                                          </p:stCondLst>
                                        </p:cTn>
                                        <p:tgtEl>
                                          <p:spTgt spid="15"/>
                                        </p:tgtEl>
                                      </p:cBhvr>
                                      <p:to x="100000" y="100000"/>
                                    </p:animScale>
                                    <p:animScale>
                                      <p:cBhvr>
                                        <p:cTn id="92" dur="26">
                                          <p:stCondLst>
                                            <p:cond delay="1808"/>
                                          </p:stCondLst>
                                        </p:cTn>
                                        <p:tgtEl>
                                          <p:spTgt spid="15"/>
                                        </p:tgtEl>
                                      </p:cBhvr>
                                      <p:to x="100000" y="95000"/>
                                    </p:animScale>
                                    <p:animScale>
                                      <p:cBhvr>
                                        <p:cTn id="93" dur="166" decel="50000">
                                          <p:stCondLst>
                                            <p:cond delay="1834"/>
                                          </p:stCondLst>
                                        </p:cTn>
                                        <p:tgtEl>
                                          <p:spTgt spid="15"/>
                                        </p:tgtEl>
                                      </p:cBhvr>
                                      <p:to x="100000" y="100000"/>
                                    </p:animScale>
                                  </p:childTnLst>
                                </p:cTn>
                              </p:par>
                              <p:par>
                                <p:cTn id="94" presetID="26" presetClass="entr" presetSubtype="0" fill="hold" nodeType="with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wipe(down)">
                                      <p:cBhvr>
                                        <p:cTn id="96" dur="580">
                                          <p:stCondLst>
                                            <p:cond delay="0"/>
                                          </p:stCondLst>
                                        </p:cTn>
                                        <p:tgtEl>
                                          <p:spTgt spid="16"/>
                                        </p:tgtEl>
                                      </p:cBhvr>
                                    </p:animEffect>
                                    <p:anim calcmode="lin" valueType="num">
                                      <p:cBhvr>
                                        <p:cTn id="97"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8"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99"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00"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01"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02" dur="26">
                                          <p:stCondLst>
                                            <p:cond delay="650"/>
                                          </p:stCondLst>
                                        </p:cTn>
                                        <p:tgtEl>
                                          <p:spTgt spid="16"/>
                                        </p:tgtEl>
                                      </p:cBhvr>
                                      <p:to x="100000" y="60000"/>
                                    </p:animScale>
                                    <p:animScale>
                                      <p:cBhvr>
                                        <p:cTn id="103" dur="166" decel="50000">
                                          <p:stCondLst>
                                            <p:cond delay="676"/>
                                          </p:stCondLst>
                                        </p:cTn>
                                        <p:tgtEl>
                                          <p:spTgt spid="16"/>
                                        </p:tgtEl>
                                      </p:cBhvr>
                                      <p:to x="100000" y="100000"/>
                                    </p:animScale>
                                    <p:animScale>
                                      <p:cBhvr>
                                        <p:cTn id="104" dur="26">
                                          <p:stCondLst>
                                            <p:cond delay="1312"/>
                                          </p:stCondLst>
                                        </p:cTn>
                                        <p:tgtEl>
                                          <p:spTgt spid="16"/>
                                        </p:tgtEl>
                                      </p:cBhvr>
                                      <p:to x="100000" y="80000"/>
                                    </p:animScale>
                                    <p:animScale>
                                      <p:cBhvr>
                                        <p:cTn id="105" dur="166" decel="50000">
                                          <p:stCondLst>
                                            <p:cond delay="1338"/>
                                          </p:stCondLst>
                                        </p:cTn>
                                        <p:tgtEl>
                                          <p:spTgt spid="16"/>
                                        </p:tgtEl>
                                      </p:cBhvr>
                                      <p:to x="100000" y="100000"/>
                                    </p:animScale>
                                    <p:animScale>
                                      <p:cBhvr>
                                        <p:cTn id="106" dur="26">
                                          <p:stCondLst>
                                            <p:cond delay="1642"/>
                                          </p:stCondLst>
                                        </p:cTn>
                                        <p:tgtEl>
                                          <p:spTgt spid="16"/>
                                        </p:tgtEl>
                                      </p:cBhvr>
                                      <p:to x="100000" y="90000"/>
                                    </p:animScale>
                                    <p:animScale>
                                      <p:cBhvr>
                                        <p:cTn id="107" dur="166" decel="50000">
                                          <p:stCondLst>
                                            <p:cond delay="1668"/>
                                          </p:stCondLst>
                                        </p:cTn>
                                        <p:tgtEl>
                                          <p:spTgt spid="16"/>
                                        </p:tgtEl>
                                      </p:cBhvr>
                                      <p:to x="100000" y="100000"/>
                                    </p:animScale>
                                    <p:animScale>
                                      <p:cBhvr>
                                        <p:cTn id="108" dur="26">
                                          <p:stCondLst>
                                            <p:cond delay="1808"/>
                                          </p:stCondLst>
                                        </p:cTn>
                                        <p:tgtEl>
                                          <p:spTgt spid="16"/>
                                        </p:tgtEl>
                                      </p:cBhvr>
                                      <p:to x="100000" y="95000"/>
                                    </p:animScale>
                                    <p:animScale>
                                      <p:cBhvr>
                                        <p:cTn id="109" dur="166" decel="50000">
                                          <p:stCondLst>
                                            <p:cond delay="1834"/>
                                          </p:stCondLst>
                                        </p:cTn>
                                        <p:tgtEl>
                                          <p:spTgt spid="16"/>
                                        </p:tgtEl>
                                      </p:cBhvr>
                                      <p:to x="100000" y="100000"/>
                                    </p:animScale>
                                  </p:childTnLst>
                                </p:cTn>
                              </p:par>
                              <p:par>
                                <p:cTn id="110" presetID="26" presetClass="entr" presetSubtype="0" fill="hold" nodeType="withEffect">
                                  <p:stCondLst>
                                    <p:cond delay="0"/>
                                  </p:stCondLst>
                                  <p:childTnLst>
                                    <p:set>
                                      <p:cBhvr>
                                        <p:cTn id="111" dur="1" fill="hold">
                                          <p:stCondLst>
                                            <p:cond delay="0"/>
                                          </p:stCondLst>
                                        </p:cTn>
                                        <p:tgtEl>
                                          <p:spTgt spid="18"/>
                                        </p:tgtEl>
                                        <p:attrNameLst>
                                          <p:attrName>style.visibility</p:attrName>
                                        </p:attrNameLst>
                                      </p:cBhvr>
                                      <p:to>
                                        <p:strVal val="visible"/>
                                      </p:to>
                                    </p:set>
                                    <p:animEffect transition="in" filter="wipe(down)">
                                      <p:cBhvr>
                                        <p:cTn id="112" dur="580">
                                          <p:stCondLst>
                                            <p:cond delay="0"/>
                                          </p:stCondLst>
                                        </p:cTn>
                                        <p:tgtEl>
                                          <p:spTgt spid="18"/>
                                        </p:tgtEl>
                                      </p:cBhvr>
                                    </p:animEffect>
                                    <p:anim calcmode="lin" valueType="num">
                                      <p:cBhvr>
                                        <p:cTn id="113"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14"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15"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6"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17"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18" dur="26">
                                          <p:stCondLst>
                                            <p:cond delay="650"/>
                                          </p:stCondLst>
                                        </p:cTn>
                                        <p:tgtEl>
                                          <p:spTgt spid="18"/>
                                        </p:tgtEl>
                                      </p:cBhvr>
                                      <p:to x="100000" y="60000"/>
                                    </p:animScale>
                                    <p:animScale>
                                      <p:cBhvr>
                                        <p:cTn id="119" dur="166" decel="50000">
                                          <p:stCondLst>
                                            <p:cond delay="676"/>
                                          </p:stCondLst>
                                        </p:cTn>
                                        <p:tgtEl>
                                          <p:spTgt spid="18"/>
                                        </p:tgtEl>
                                      </p:cBhvr>
                                      <p:to x="100000" y="100000"/>
                                    </p:animScale>
                                    <p:animScale>
                                      <p:cBhvr>
                                        <p:cTn id="120" dur="26">
                                          <p:stCondLst>
                                            <p:cond delay="1312"/>
                                          </p:stCondLst>
                                        </p:cTn>
                                        <p:tgtEl>
                                          <p:spTgt spid="18"/>
                                        </p:tgtEl>
                                      </p:cBhvr>
                                      <p:to x="100000" y="80000"/>
                                    </p:animScale>
                                    <p:animScale>
                                      <p:cBhvr>
                                        <p:cTn id="121" dur="166" decel="50000">
                                          <p:stCondLst>
                                            <p:cond delay="1338"/>
                                          </p:stCondLst>
                                        </p:cTn>
                                        <p:tgtEl>
                                          <p:spTgt spid="18"/>
                                        </p:tgtEl>
                                      </p:cBhvr>
                                      <p:to x="100000" y="100000"/>
                                    </p:animScale>
                                    <p:animScale>
                                      <p:cBhvr>
                                        <p:cTn id="122" dur="26">
                                          <p:stCondLst>
                                            <p:cond delay="1642"/>
                                          </p:stCondLst>
                                        </p:cTn>
                                        <p:tgtEl>
                                          <p:spTgt spid="18"/>
                                        </p:tgtEl>
                                      </p:cBhvr>
                                      <p:to x="100000" y="90000"/>
                                    </p:animScale>
                                    <p:animScale>
                                      <p:cBhvr>
                                        <p:cTn id="123" dur="166" decel="50000">
                                          <p:stCondLst>
                                            <p:cond delay="1668"/>
                                          </p:stCondLst>
                                        </p:cTn>
                                        <p:tgtEl>
                                          <p:spTgt spid="18"/>
                                        </p:tgtEl>
                                      </p:cBhvr>
                                      <p:to x="100000" y="100000"/>
                                    </p:animScale>
                                    <p:animScale>
                                      <p:cBhvr>
                                        <p:cTn id="124" dur="26">
                                          <p:stCondLst>
                                            <p:cond delay="1808"/>
                                          </p:stCondLst>
                                        </p:cTn>
                                        <p:tgtEl>
                                          <p:spTgt spid="18"/>
                                        </p:tgtEl>
                                      </p:cBhvr>
                                      <p:to x="100000" y="95000"/>
                                    </p:animScale>
                                    <p:animScale>
                                      <p:cBhvr>
                                        <p:cTn id="125" dur="166" decel="50000">
                                          <p:stCondLst>
                                            <p:cond delay="1834"/>
                                          </p:stCondLst>
                                        </p:cTn>
                                        <p:tgtEl>
                                          <p:spTgt spid="18"/>
                                        </p:tgtEl>
                                      </p:cBhvr>
                                      <p:to x="100000" y="100000"/>
                                    </p:animScale>
                                  </p:childTnLst>
                                </p:cTn>
                              </p:par>
                            </p:childTnLst>
                          </p:cTn>
                        </p:par>
                      </p:childTnLst>
                    </p:cTn>
                  </p:par>
                  <p:par>
                    <p:cTn id="126" fill="hold">
                      <p:stCondLst>
                        <p:cond delay="indefinite"/>
                      </p:stCondLst>
                      <p:childTnLst>
                        <p:par>
                          <p:cTn id="127" fill="hold">
                            <p:stCondLst>
                              <p:cond delay="0"/>
                            </p:stCondLst>
                            <p:childTnLst>
                              <p:par>
                                <p:cTn id="128" presetID="47" presetClass="entr" presetSubtype="0" fill="hold" grpId="0" nodeType="clickEffect">
                                  <p:stCondLst>
                                    <p:cond delay="0"/>
                                  </p:stCondLst>
                                  <p:childTnLst>
                                    <p:set>
                                      <p:cBhvr>
                                        <p:cTn id="129" dur="1" fill="hold">
                                          <p:stCondLst>
                                            <p:cond delay="0"/>
                                          </p:stCondLst>
                                        </p:cTn>
                                        <p:tgtEl>
                                          <p:spTgt spid="13"/>
                                        </p:tgtEl>
                                        <p:attrNameLst>
                                          <p:attrName>style.visibility</p:attrName>
                                        </p:attrNameLst>
                                      </p:cBhvr>
                                      <p:to>
                                        <p:strVal val="visible"/>
                                      </p:to>
                                    </p:set>
                                    <p:animEffect transition="in" filter="fade">
                                      <p:cBhvr>
                                        <p:cTn id="130" dur="1000"/>
                                        <p:tgtEl>
                                          <p:spTgt spid="13"/>
                                        </p:tgtEl>
                                      </p:cBhvr>
                                    </p:animEffect>
                                    <p:anim calcmode="lin" valueType="num">
                                      <p:cBhvr>
                                        <p:cTn id="131" dur="1000" fill="hold"/>
                                        <p:tgtEl>
                                          <p:spTgt spid="13"/>
                                        </p:tgtEl>
                                        <p:attrNameLst>
                                          <p:attrName>ppt_x</p:attrName>
                                        </p:attrNameLst>
                                      </p:cBhvr>
                                      <p:tavLst>
                                        <p:tav tm="0">
                                          <p:val>
                                            <p:strVal val="#ppt_x"/>
                                          </p:val>
                                        </p:tav>
                                        <p:tav tm="100000">
                                          <p:val>
                                            <p:strVal val="#ppt_x"/>
                                          </p:val>
                                        </p:tav>
                                      </p:tavLst>
                                    </p:anim>
                                    <p:anim calcmode="lin" valueType="num">
                                      <p:cBhvr>
                                        <p:cTn id="13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758632" y="1173618"/>
            <a:ext cx="3441245" cy="830997"/>
          </a:xfrm>
          <a:prstGeom prst="rect">
            <a:avLst/>
          </a:prstGeom>
          <a:noFill/>
        </p:spPr>
        <p:txBody>
          <a:bodyPr wrap="square" rtlCol="0">
            <a:spAutoFit/>
          </a:bodyPr>
          <a:lstStyle/>
          <a:p>
            <a:pPr defTabSz="609630"/>
            <a:r>
              <a:rPr lang="en-US" sz="4800" b="1">
                <a:solidFill>
                  <a:prstClr val="white"/>
                </a:solidFill>
                <a:latin typeface="Calibri"/>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7"/>
            <a:ext cx="9872113" cy="560964"/>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 &amp; STEWARDSHIP: </a:t>
            </a:r>
            <a:r>
              <a:rPr lang="en-US" sz="4000" b="1">
                <a:solidFill>
                  <a:prstClr val="white"/>
                </a:solidFill>
                <a:latin typeface="Calibri"/>
              </a:rPr>
              <a:t>LESSON 6.2</a:t>
            </a:r>
            <a:endParaRPr lang="en-US" sz="4000" b="1" kern="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253938" y="2192537"/>
            <a:ext cx="4931879" cy="2133601"/>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23" indent="-457223" defTabSz="413829">
              <a:lnSpc>
                <a:spcPct val="90000"/>
              </a:lnSpc>
              <a:buClr>
                <a:prstClr val="white"/>
              </a:buClr>
              <a:buFont typeface="Wingdings" panose="05000000000000000000" pitchFamily="2" charset="2"/>
              <a:buChar char="Ø"/>
            </a:pPr>
            <a:r>
              <a:rPr lang="en-US" sz="2667" b="1">
                <a:solidFill>
                  <a:prstClr val="white"/>
                </a:solidFill>
              </a:rPr>
              <a:t>Have students read about some industries in Arizona and complete worksheet. </a:t>
            </a:r>
          </a:p>
          <a:p>
            <a:pPr marL="0" indent="0" defTabSz="413829">
              <a:lnSpc>
                <a:spcPct val="90000"/>
              </a:lnSpc>
              <a:buClr>
                <a:prstClr val="white"/>
              </a:buClr>
              <a:buNone/>
            </a:pPr>
            <a:endParaRPr lang="en-US" sz="667" b="1">
              <a:solidFill>
                <a:prstClr val="white"/>
              </a:solidFill>
            </a:endParaRPr>
          </a:p>
          <a:p>
            <a:pPr marL="457223" indent="-457223" defTabSz="413829">
              <a:lnSpc>
                <a:spcPct val="90000"/>
              </a:lnSpc>
              <a:buClr>
                <a:prstClr val="white"/>
              </a:buClr>
              <a:buFont typeface="Wingdings" panose="05000000000000000000" pitchFamily="2" charset="2"/>
              <a:buChar char="Ø"/>
            </a:pPr>
            <a:r>
              <a:rPr lang="en-US" sz="2667" b="1">
                <a:solidFill>
                  <a:prstClr val="white"/>
                </a:solidFill>
              </a:rPr>
              <a:t>Have students model a “water web” to simulate their dependence on water and the interdependence among water users, producers and people in the community. </a:t>
            </a:r>
            <a:endParaRPr lang="en-US" sz="2400" b="1">
              <a:solidFill>
                <a:srgbClr val="1F497D">
                  <a:lumMod val="75000"/>
                </a:srgbClr>
              </a:solidFill>
            </a:endParaRPr>
          </a:p>
        </p:txBody>
      </p:sp>
      <p:pic>
        <p:nvPicPr>
          <p:cNvPr id="7" name="Picture 6" descr="A logo with a yellow circle and a red ribbon&#10;&#10;Description automatically generated">
            <a:extLst>
              <a:ext uri="{FF2B5EF4-FFF2-40B4-BE49-F238E27FC236}">
                <a16:creationId xmlns:a16="http://schemas.microsoft.com/office/drawing/2014/main" id="{1B199DC4-CE20-BC8D-3BEF-7947208DCA6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28445" y="1424808"/>
            <a:ext cx="2326452" cy="1535458"/>
          </a:xfrm>
          <a:prstGeom prst="rect">
            <a:avLst/>
          </a:prstGeom>
        </p:spPr>
      </p:pic>
      <p:pic>
        <p:nvPicPr>
          <p:cNvPr id="12" name="Picture 11" descr="A group of cows standing in a field&#10;&#10;Description automatically generated">
            <a:extLst>
              <a:ext uri="{FF2B5EF4-FFF2-40B4-BE49-F238E27FC236}">
                <a16:creationId xmlns:a16="http://schemas.microsoft.com/office/drawing/2014/main" id="{FD7021A4-4DBE-7925-1E0C-C3A7B0CBC35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623820" y="1213983"/>
            <a:ext cx="3314242" cy="2209495"/>
          </a:xfrm>
          <a:prstGeom prst="rect">
            <a:avLst/>
          </a:prstGeom>
        </p:spPr>
      </p:pic>
      <p:pic>
        <p:nvPicPr>
          <p:cNvPr id="14" name="Picture 13" descr="A close-up of a sign&#10;&#10;Description automatically generated">
            <a:extLst>
              <a:ext uri="{FF2B5EF4-FFF2-40B4-BE49-F238E27FC236}">
                <a16:creationId xmlns:a16="http://schemas.microsoft.com/office/drawing/2014/main" id="{3E024BCA-51D5-2005-771B-1869FB4A93D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570324" y="3984916"/>
            <a:ext cx="2442693" cy="1628462"/>
          </a:xfrm>
          <a:prstGeom prst="rect">
            <a:avLst/>
          </a:prstGeom>
        </p:spPr>
      </p:pic>
      <p:pic>
        <p:nvPicPr>
          <p:cNvPr id="17" name="Picture 16" descr="A high angle view of a mountain&#10;&#10;Description automatically generated">
            <a:extLst>
              <a:ext uri="{FF2B5EF4-FFF2-40B4-BE49-F238E27FC236}">
                <a16:creationId xmlns:a16="http://schemas.microsoft.com/office/drawing/2014/main" id="{A3790E87-DF04-34D4-2970-C4565B32EDEA}"/>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623820" y="3695212"/>
            <a:ext cx="3314242" cy="2207869"/>
          </a:xfrm>
          <a:prstGeom prst="rect">
            <a:avLst/>
          </a:prstGeom>
        </p:spPr>
      </p:pic>
      <p:pic>
        <p:nvPicPr>
          <p:cNvPr id="23" name="Picture 22" descr="A black and white logo&#10;&#10;Description automatically generated">
            <a:extLst>
              <a:ext uri="{FF2B5EF4-FFF2-40B4-BE49-F238E27FC236}">
                <a16:creationId xmlns:a16="http://schemas.microsoft.com/office/drawing/2014/main" id="{0536480B-1A80-B07C-EBEF-F390E7740ED7}"/>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8585931" y="5754408"/>
            <a:ext cx="3390019" cy="978809"/>
          </a:xfrm>
          <a:prstGeom prst="rect">
            <a:avLst/>
          </a:prstGeom>
        </p:spPr>
      </p:pic>
    </p:spTree>
    <p:extLst>
      <p:ext uri="{BB962C8B-B14F-4D97-AF65-F5344CB8AC3E}">
        <p14:creationId xmlns:p14="http://schemas.microsoft.com/office/powerpoint/2010/main" val="309922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02E098-9126-1E27-B64A-48AB10AAD8CD}"/>
              </a:ext>
            </a:extLst>
          </p:cNvPr>
          <p:cNvSpPr txBox="1">
            <a:spLocks/>
          </p:cNvSpPr>
          <p:nvPr/>
        </p:nvSpPr>
        <p:spPr>
          <a:xfrm>
            <a:off x="732590" y="1415654"/>
            <a:ext cx="10726821" cy="781169"/>
          </a:xfrm>
          <a:prstGeom prst="rect">
            <a:avLst/>
          </a:prstGeom>
        </p:spPr>
        <p:txBody>
          <a:bodyPr>
            <a:noAutofit/>
          </a:bodyPr>
          <a:lstStyle>
            <a:lvl1pPr eaLnBrk="1" hangingPunct="1">
              <a:defRPr>
                <a:latin typeface="+mj-lt"/>
                <a:ea typeface="+mj-ea"/>
                <a:cs typeface="+mj-cs"/>
              </a:defRPr>
            </a:lvl1pPr>
          </a:lstStyle>
          <a:p>
            <a:pPr algn="ctr" defTabSz="609630"/>
            <a:r>
              <a:rPr lang="en-US" sz="5334" b="1" i="1" kern="0">
                <a:solidFill>
                  <a:srgbClr val="002776"/>
                </a:solidFill>
                <a:latin typeface="Calibri" panose="020F0502020204030204" pitchFamily="34" charset="0"/>
                <a:ea typeface="Calibri" panose="020F0502020204030204" pitchFamily="34" charset="0"/>
                <a:cs typeface="Calibri" panose="020F0502020204030204" pitchFamily="34" charset="0"/>
              </a:rPr>
              <a:t>My Water Footprint</a:t>
            </a:r>
          </a:p>
          <a:p>
            <a:pPr algn="ctr" defTabSz="609630"/>
            <a:endParaRPr lang="en-US" sz="3600" kern="0">
              <a:solidFill>
                <a:srgbClr val="002776"/>
              </a:solidFill>
              <a:latin typeface="Calibri" panose="020F0502020204030204" pitchFamily="34" charset="0"/>
              <a:ea typeface="Calibri" panose="020F0502020204030204" pitchFamily="34" charset="0"/>
              <a:cs typeface="Calibri" panose="020F0502020204030204" pitchFamily="34" charset="0"/>
            </a:endParaRPr>
          </a:p>
          <a:p>
            <a:pPr algn="ctr" defTabSz="609630"/>
            <a:br>
              <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rPr>
            </a:br>
            <a:endParaRPr lang="en-US" sz="5334" b="1" kern="0">
              <a:solidFill>
                <a:srgbClr val="002776"/>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Box 4">
            <a:extLst>
              <a:ext uri="{FF2B5EF4-FFF2-40B4-BE49-F238E27FC236}">
                <a16:creationId xmlns:a16="http://schemas.microsoft.com/office/drawing/2014/main" id="{E46B22AD-E9EF-3724-9733-EF7B2B4F9D01}"/>
              </a:ext>
            </a:extLst>
          </p:cNvPr>
          <p:cNvSpPr txBox="1">
            <a:spLocks noChangeArrowheads="1"/>
          </p:cNvSpPr>
          <p:nvPr/>
        </p:nvSpPr>
        <p:spPr bwMode="auto">
          <a:xfrm>
            <a:off x="954630" y="3130686"/>
            <a:ext cx="10282741" cy="2492990"/>
          </a:xfrm>
          <a:prstGeom prst="rect">
            <a:avLst/>
          </a:prstGeom>
          <a:noFill/>
          <a:ln w="9525">
            <a:noFill/>
            <a:miter lim="800000"/>
            <a:headEnd/>
            <a:tailEnd/>
          </a:ln>
        </p:spPr>
        <p:txBody>
          <a:bodyPr wrap="square">
            <a:spAutoFit/>
          </a:bodyPr>
          <a:lst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defTabSz="609630"/>
            <a:r>
              <a:rPr lang="en-US" sz="4800" b="1" kern="0">
                <a:solidFill>
                  <a:srgbClr val="AB0520"/>
                </a:solidFill>
                <a:latin typeface="Calibri"/>
              </a:rPr>
              <a:t>Investigative Questions </a:t>
            </a:r>
            <a:r>
              <a:rPr lang="en-US" sz="4800" b="1" kern="0">
                <a:solidFill>
                  <a:sysClr val="windowText" lastClr="000000"/>
                </a:solidFill>
                <a:latin typeface="Calibri"/>
              </a:rPr>
              <a:t> </a:t>
            </a:r>
          </a:p>
          <a:p>
            <a:pPr marL="571529" indent="-571529" defTabSz="609630">
              <a:buFont typeface="Arial" panose="020B0604020202020204" pitchFamily="34" charset="0"/>
              <a:buChar char="•"/>
            </a:pPr>
            <a:r>
              <a:rPr lang="en-US" sz="3600">
                <a:solidFill>
                  <a:srgbClr val="002776"/>
                </a:solidFill>
                <a:latin typeface="Calibri"/>
              </a:rPr>
              <a:t>How much water do I use daily?</a:t>
            </a:r>
          </a:p>
          <a:p>
            <a:pPr marL="571529" indent="-571529" defTabSz="609630">
              <a:buFont typeface="Arial" panose="020B0604020202020204" pitchFamily="34" charset="0"/>
              <a:buChar char="•"/>
            </a:pPr>
            <a:r>
              <a:rPr lang="en-US" sz="3600">
                <a:solidFill>
                  <a:srgbClr val="002776"/>
                </a:solidFill>
                <a:latin typeface="Calibri"/>
              </a:rPr>
              <a:t>Why is water use called a water footprint?</a:t>
            </a:r>
          </a:p>
          <a:p>
            <a:pPr marL="571529" indent="-571529" defTabSz="609630">
              <a:buFont typeface="Arial" panose="020B0604020202020204" pitchFamily="34" charset="0"/>
              <a:buChar char="•"/>
            </a:pPr>
            <a:r>
              <a:rPr lang="en-US" sz="3600">
                <a:solidFill>
                  <a:srgbClr val="002776"/>
                </a:solidFill>
                <a:latin typeface="Calibri"/>
              </a:rPr>
              <a:t>How can I be a better water steward?</a:t>
            </a:r>
          </a:p>
        </p:txBody>
      </p:sp>
      <p:sp>
        <p:nvSpPr>
          <p:cNvPr id="4" name="object 7">
            <a:extLst>
              <a:ext uri="{FF2B5EF4-FFF2-40B4-BE49-F238E27FC236}">
                <a16:creationId xmlns:a16="http://schemas.microsoft.com/office/drawing/2014/main" id="{15D739D0-8CE6-F9B0-395E-96E3BB1DC039}"/>
              </a:ext>
            </a:extLst>
          </p:cNvPr>
          <p:cNvSpPr txBox="1">
            <a:spLocks/>
          </p:cNvSpPr>
          <p:nvPr/>
        </p:nvSpPr>
        <p:spPr>
          <a:xfrm>
            <a:off x="420204" y="1"/>
            <a:ext cx="10595127" cy="48179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SUSTAINABILITY &amp; STEWARDSHIP: </a:t>
            </a:r>
            <a:r>
              <a:rPr lang="en-US" sz="4000" b="1">
                <a:solidFill>
                  <a:srgbClr val="002776"/>
                </a:solidFill>
                <a:latin typeface="Calibri"/>
              </a:rPr>
              <a:t>LESSON 6.3</a:t>
            </a:r>
          </a:p>
          <a:p>
            <a:pPr marL="8467" marR="3387" defTabSz="609630">
              <a:lnSpc>
                <a:spcPct val="121900"/>
              </a:lnSpc>
              <a:spcBef>
                <a:spcPts val="63"/>
              </a:spcBef>
            </a:pPr>
            <a:endParaRPr lang="en-US" sz="4000" b="1" kern="0">
              <a:solidFill>
                <a:srgbClr val="AB0520"/>
              </a:solidFill>
              <a:latin typeface="Calibri"/>
            </a:endParaRPr>
          </a:p>
        </p:txBody>
      </p:sp>
      <p:cxnSp>
        <p:nvCxnSpPr>
          <p:cNvPr id="5" name="Straight Connector 4">
            <a:extLst>
              <a:ext uri="{FF2B5EF4-FFF2-40B4-BE49-F238E27FC236}">
                <a16:creationId xmlns:a16="http://schemas.microsoft.com/office/drawing/2014/main" id="{AF36EE5F-E8E0-836C-1BEE-4236D1B7BBA5}"/>
              </a:ext>
            </a:extLst>
          </p:cNvPr>
          <p:cNvCxnSpPr>
            <a:cxnSpLocks/>
          </p:cNvCxnSpPr>
          <p:nvPr/>
        </p:nvCxnSpPr>
        <p:spPr>
          <a:xfrm>
            <a:off x="391851" y="726013"/>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4077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4A78A99-CAD4-3BB0-E784-70ECDA29D4C9}"/>
              </a:ext>
            </a:extLst>
          </p:cNvPr>
          <p:cNvSpPr txBox="1"/>
          <p:nvPr/>
        </p:nvSpPr>
        <p:spPr>
          <a:xfrm>
            <a:off x="798437" y="1838017"/>
            <a:ext cx="10595126" cy="4196662"/>
          </a:xfrm>
          <a:prstGeom prst="rect">
            <a:avLst/>
          </a:prstGeom>
          <a:noFill/>
        </p:spPr>
        <p:txBody>
          <a:bodyPr wrap="square">
            <a:spAutoFit/>
          </a:bodyPr>
          <a:lstStyle/>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It reveals water use patterns, from the individual level all the way to the national level.</a:t>
            </a:r>
          </a:p>
          <a:p>
            <a:pPr marL="381019" indent="-381019" defTabSz="609630">
              <a:buFont typeface="Wingdings" panose="05000000000000000000" pitchFamily="2" charset="2"/>
              <a:buChar char="Ø"/>
            </a:pPr>
            <a:endParaRPr lang="en-US" sz="2667" b="1">
              <a:solidFill>
                <a:srgbClr val="002776"/>
              </a:solidFill>
              <a:latin typeface="Arial" panose="020B0604020202020204" pitchFamily="34" charset="0"/>
            </a:endParaRPr>
          </a:p>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It shines a light on the water used in all the processes involved in manufacturing and producing our goods. It also accounts for water contaminated during manufacturing and production. </a:t>
            </a:r>
          </a:p>
          <a:p>
            <a:pPr marL="381019" indent="-381019" defTabSz="609630">
              <a:buFont typeface="Wingdings" panose="05000000000000000000" pitchFamily="2" charset="2"/>
              <a:buChar char="Ø"/>
            </a:pPr>
            <a:endParaRPr lang="en-US" sz="2667" b="1">
              <a:solidFill>
                <a:srgbClr val="002776"/>
              </a:solidFill>
              <a:latin typeface="Arial" panose="020B0604020202020204" pitchFamily="34" charset="0"/>
            </a:endParaRPr>
          </a:p>
          <a:p>
            <a:pPr marL="381019" indent="-381019" defTabSz="609630">
              <a:buFont typeface="Wingdings" panose="05000000000000000000" pitchFamily="2" charset="2"/>
              <a:buChar char="Ø"/>
            </a:pPr>
            <a:r>
              <a:rPr lang="en-US" sz="2667" b="1">
                <a:solidFill>
                  <a:srgbClr val="002776"/>
                </a:solidFill>
                <a:latin typeface="Arial" panose="020B0604020202020204" pitchFamily="34" charset="0"/>
              </a:rPr>
              <a:t>A water footprint is measured in terms of the volume of water consumed, evaporated and polluted. </a:t>
            </a:r>
            <a:endParaRPr lang="en-US" sz="800" b="1">
              <a:solidFill>
                <a:srgbClr val="002776"/>
              </a:solidFill>
              <a:latin typeface="Arial" panose="020B0604020202020204" pitchFamily="34" charset="0"/>
            </a:endParaRPr>
          </a:p>
        </p:txBody>
      </p:sp>
      <p:sp>
        <p:nvSpPr>
          <p:cNvPr id="5" name="object 7">
            <a:extLst>
              <a:ext uri="{FF2B5EF4-FFF2-40B4-BE49-F238E27FC236}">
                <a16:creationId xmlns:a16="http://schemas.microsoft.com/office/drawing/2014/main" id="{D759EF20-7B8B-3313-C4CF-36D23BE7E742}"/>
              </a:ext>
            </a:extLst>
          </p:cNvPr>
          <p:cNvSpPr txBox="1">
            <a:spLocks/>
          </p:cNvSpPr>
          <p:nvPr/>
        </p:nvSpPr>
        <p:spPr>
          <a:xfrm>
            <a:off x="576148" y="129292"/>
            <a:ext cx="11190550" cy="710301"/>
          </a:xfrm>
          <a:prstGeom prst="rect">
            <a:avLst/>
          </a:prstGeom>
        </p:spPr>
        <p:txBody>
          <a:bodyPr vert="horz" wrap="square" lIns="0" tIns="0" rIns="0" bIns="0" rtlCol="0" anchor="t">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a:solidFill>
                  <a:srgbClr val="AB0520"/>
                </a:solidFill>
                <a:latin typeface="Calibri"/>
              </a:rPr>
              <a:t> SUSTAINABILITY &amp; STEWARDSHIP: </a:t>
            </a:r>
            <a:r>
              <a:rPr lang="en-US" sz="4000" b="1">
                <a:solidFill>
                  <a:srgbClr val="002776"/>
                </a:solidFill>
                <a:latin typeface="Calibri"/>
              </a:rPr>
              <a:t>LESSON 6.3</a:t>
            </a:r>
            <a:endParaRPr lang="en-US" sz="4000" b="1" kern="0">
              <a:solidFill>
                <a:srgbClr val="AB0520"/>
              </a:solidFill>
              <a:latin typeface="Calibri"/>
            </a:endParaRPr>
          </a:p>
        </p:txBody>
      </p:sp>
      <p:sp>
        <p:nvSpPr>
          <p:cNvPr id="4" name="Title 1">
            <a:extLst>
              <a:ext uri="{FF2B5EF4-FFF2-40B4-BE49-F238E27FC236}">
                <a16:creationId xmlns:a16="http://schemas.microsoft.com/office/drawing/2014/main" id="{3A0366D7-DE4B-6075-BE3E-B6D54899F3C7}"/>
              </a:ext>
            </a:extLst>
          </p:cNvPr>
          <p:cNvSpPr txBox="1">
            <a:spLocks/>
          </p:cNvSpPr>
          <p:nvPr/>
        </p:nvSpPr>
        <p:spPr>
          <a:xfrm>
            <a:off x="1890046" y="900141"/>
            <a:ext cx="7967330" cy="762000"/>
          </a:xfrm>
          <a:prstGeom prst="rect">
            <a:avLst/>
          </a:prstGeom>
        </p:spPr>
        <p:txBody>
          <a:bodyPr/>
          <a:lstStyle>
            <a:lvl1pPr eaLnBrk="1" hangingPunct="1">
              <a:defRPr>
                <a:latin typeface="+mj-lt"/>
                <a:ea typeface="+mj-ea"/>
                <a:cs typeface="+mj-cs"/>
              </a:defRPr>
            </a:lvl1pPr>
          </a:lstStyle>
          <a:p>
            <a:pPr algn="ctr" defTabSz="609630"/>
            <a:r>
              <a:rPr lang="en-US" sz="5334" b="1" kern="0">
                <a:solidFill>
                  <a:srgbClr val="002776"/>
                </a:solidFill>
                <a:latin typeface="Calibri"/>
              </a:rPr>
              <a:t>What is a Water Footprint?</a:t>
            </a:r>
          </a:p>
        </p:txBody>
      </p:sp>
    </p:spTree>
    <p:extLst>
      <p:ext uri="{BB962C8B-B14F-4D97-AF65-F5344CB8AC3E}">
        <p14:creationId xmlns:p14="http://schemas.microsoft.com/office/powerpoint/2010/main" val="1000239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234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EDCF510-2F16-66C6-650C-8402B876D85F}"/>
              </a:ext>
            </a:extLst>
          </p:cNvPr>
          <p:cNvSpPr txBox="1"/>
          <p:nvPr/>
        </p:nvSpPr>
        <p:spPr>
          <a:xfrm>
            <a:off x="1211607" y="967612"/>
            <a:ext cx="3441245" cy="830997"/>
          </a:xfrm>
          <a:prstGeom prst="rect">
            <a:avLst/>
          </a:prstGeom>
          <a:noFill/>
        </p:spPr>
        <p:txBody>
          <a:bodyPr wrap="square" rtlCol="0">
            <a:spAutoFit/>
          </a:bodyPr>
          <a:lstStyle/>
          <a:p>
            <a:pPr defTabSz="609630"/>
            <a:r>
              <a:rPr lang="en-US" sz="4800" b="1">
                <a:solidFill>
                  <a:prstClr val="white"/>
                </a:solidFill>
                <a:latin typeface="Calibri"/>
              </a:rPr>
              <a:t>The Activity:</a:t>
            </a:r>
          </a:p>
        </p:txBody>
      </p:sp>
      <p:sp>
        <p:nvSpPr>
          <p:cNvPr id="2" name="object 7">
            <a:extLst>
              <a:ext uri="{FF2B5EF4-FFF2-40B4-BE49-F238E27FC236}">
                <a16:creationId xmlns:a16="http://schemas.microsoft.com/office/drawing/2014/main" id="{BCC7BDAF-9BBB-858F-348A-22E54D9BED9A}"/>
              </a:ext>
            </a:extLst>
          </p:cNvPr>
          <p:cNvSpPr txBox="1">
            <a:spLocks/>
          </p:cNvSpPr>
          <p:nvPr/>
        </p:nvSpPr>
        <p:spPr>
          <a:xfrm>
            <a:off x="576148" y="228907"/>
            <a:ext cx="9872113" cy="560964"/>
          </a:xfrm>
          <a:prstGeom prst="rect">
            <a:avLst/>
          </a:prstGeom>
        </p:spPr>
        <p:txBody>
          <a:bodyPr vert="horz" wrap="square" lIns="0" tIns="0" rIns="0" bIns="0" rtlCol="0">
            <a:noAutofit/>
          </a:bodyPr>
          <a:lstStyle>
            <a:lvl1pPr eaLnBrk="1" hangingPunct="1">
              <a:defRPr>
                <a:latin typeface="+mj-lt"/>
                <a:ea typeface="+mj-ea"/>
                <a:cs typeface="+mj-cs"/>
              </a:defRPr>
            </a:lvl1pPr>
          </a:lstStyle>
          <a:p>
            <a:pPr marL="8467" marR="3387" defTabSz="609630">
              <a:lnSpc>
                <a:spcPct val="121900"/>
              </a:lnSpc>
              <a:spcBef>
                <a:spcPts val="63"/>
              </a:spcBef>
            </a:pPr>
            <a:r>
              <a:rPr lang="en-US" sz="4000" b="1" kern="0" dirty="0">
                <a:solidFill>
                  <a:srgbClr val="AB0520"/>
                </a:solidFill>
                <a:latin typeface="Calibri"/>
              </a:rPr>
              <a:t>SUSTAINABILITY &amp; STEWARDSHIP: </a:t>
            </a:r>
            <a:r>
              <a:rPr lang="en-US" sz="4000" b="1" dirty="0">
                <a:solidFill>
                  <a:prstClr val="white"/>
                </a:solidFill>
                <a:latin typeface="Calibri"/>
              </a:rPr>
              <a:t>Lesson 6.3</a:t>
            </a:r>
            <a:endParaRPr lang="en-US" sz="4000" b="1" kern="0" dirty="0">
              <a:solidFill>
                <a:srgbClr val="AB0520"/>
              </a:solidFill>
              <a:latin typeface="Calibri"/>
            </a:endParaRPr>
          </a:p>
        </p:txBody>
      </p:sp>
      <p:cxnSp>
        <p:nvCxnSpPr>
          <p:cNvPr id="3" name="Straight Connector 2">
            <a:extLst>
              <a:ext uri="{FF2B5EF4-FFF2-40B4-BE49-F238E27FC236}">
                <a16:creationId xmlns:a16="http://schemas.microsoft.com/office/drawing/2014/main" id="{A5559A9B-6975-A3A5-4E3D-5401D2AAC9C5}"/>
              </a:ext>
            </a:extLst>
          </p:cNvPr>
          <p:cNvCxnSpPr>
            <a:cxnSpLocks/>
          </p:cNvCxnSpPr>
          <p:nvPr/>
        </p:nvCxnSpPr>
        <p:spPr>
          <a:xfrm>
            <a:off x="576148" y="954919"/>
            <a:ext cx="10595127" cy="0"/>
          </a:xfrm>
          <a:prstGeom prst="line">
            <a:avLst/>
          </a:prstGeom>
          <a:ln w="38100">
            <a:solidFill>
              <a:srgbClr val="AB0520"/>
            </a:solidFill>
          </a:ln>
        </p:spPr>
        <p:style>
          <a:lnRef idx="1">
            <a:schemeClr val="accent1"/>
          </a:lnRef>
          <a:fillRef idx="0">
            <a:schemeClr val="accent1"/>
          </a:fillRef>
          <a:effectRef idx="0">
            <a:schemeClr val="accent1"/>
          </a:effectRef>
          <a:fontRef idx="minor">
            <a:schemeClr val="tx1"/>
          </a:fontRef>
        </p:style>
      </p:cxnSp>
      <p:sp>
        <p:nvSpPr>
          <p:cNvPr id="6" name="Rectangle 3">
            <a:extLst>
              <a:ext uri="{FF2B5EF4-FFF2-40B4-BE49-F238E27FC236}">
                <a16:creationId xmlns:a16="http://schemas.microsoft.com/office/drawing/2014/main" id="{4050D094-B24D-A8CD-B7B9-0486344DBD23}"/>
              </a:ext>
            </a:extLst>
          </p:cNvPr>
          <p:cNvSpPr txBox="1">
            <a:spLocks noChangeArrowheads="1"/>
          </p:cNvSpPr>
          <p:nvPr/>
        </p:nvSpPr>
        <p:spPr>
          <a:xfrm>
            <a:off x="198475" y="1780525"/>
            <a:ext cx="6471609" cy="2133601"/>
          </a:xfrm>
          <a:prstGeom prst="rect">
            <a:avLst/>
          </a:prstGeom>
        </p:spPr>
        <p:txBody>
          <a:bodyPr vert="horz" lIns="60960" tIns="30480" rIns="60960" bIns="30480" rtlCol="0">
            <a:noAutofit/>
          </a:bodyPr>
          <a:lstStyle>
            <a:lvl1pPr marL="342900" indent="-342900" algn="l" defTabSz="914400" rtl="0" eaLnBrk="1" latinLnBrk="0" hangingPunct="1">
              <a:spcBef>
                <a:spcPct val="20000"/>
              </a:spcBef>
              <a:buClr>
                <a:schemeClr val="tx2">
                  <a:lumMod val="75000"/>
                </a:schemeClr>
              </a:buClr>
              <a:buFont typeface="Arial" pitchFamily="34" charset="0"/>
              <a:buChar char="•"/>
              <a:defRPr sz="28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Clr>
                <a:schemeClr val="tx2">
                  <a:lumMod val="75000"/>
                </a:schemeClr>
              </a:buClr>
              <a:buFont typeface="Arial" pitchFamily="34" charset="0"/>
              <a:buChar char="–"/>
              <a:defRPr sz="24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Clr>
                <a:schemeClr val="tx2">
                  <a:lumMod val="75000"/>
                </a:schemeClr>
              </a:buClr>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Clr>
                <a:schemeClr val="tx2">
                  <a:lumMod val="75000"/>
                </a:schemeClr>
              </a:buClr>
              <a:buFont typeface="Arial" pitchFamily="34" charset="0"/>
              <a:buChar char="»"/>
              <a:defRPr sz="16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23" indent="-457223" defTabSz="413829">
              <a:lnSpc>
                <a:spcPct val="90000"/>
              </a:lnSpc>
              <a:buClr>
                <a:prstClr val="white"/>
              </a:buClr>
              <a:buFont typeface="Wingdings" panose="05000000000000000000" pitchFamily="2" charset="2"/>
              <a:buChar char="Ø"/>
            </a:pPr>
            <a:r>
              <a:rPr lang="en-US" sz="2667" b="1" dirty="0">
                <a:solidFill>
                  <a:prstClr val="white"/>
                </a:solidFill>
              </a:rPr>
              <a:t>Students trace right and left footprints</a:t>
            </a:r>
          </a:p>
          <a:p>
            <a:pPr marL="765214" lvl="2" indent="-311166" defTabSz="413829">
              <a:lnSpc>
                <a:spcPct val="90000"/>
              </a:lnSpc>
              <a:buClr>
                <a:prstClr val="white"/>
              </a:buClr>
            </a:pPr>
            <a:r>
              <a:rPr lang="en-US" sz="2667" b="1" dirty="0">
                <a:solidFill>
                  <a:prstClr val="white"/>
                </a:solidFill>
              </a:rPr>
              <a:t>Write down direct ways they use water in left footprint</a:t>
            </a:r>
          </a:p>
          <a:p>
            <a:pPr marL="0" indent="0" defTabSz="413829">
              <a:lnSpc>
                <a:spcPct val="90000"/>
              </a:lnSpc>
              <a:buClr>
                <a:prstClr val="white"/>
              </a:buClr>
              <a:buNone/>
            </a:pPr>
            <a:endParaRPr lang="en-US" sz="667" b="1" dirty="0">
              <a:solidFill>
                <a:prstClr val="white"/>
              </a:solidFill>
            </a:endParaRPr>
          </a:p>
          <a:p>
            <a:pPr marL="457223" indent="-457223" defTabSz="413829">
              <a:lnSpc>
                <a:spcPct val="90000"/>
              </a:lnSpc>
              <a:buClr>
                <a:prstClr val="white"/>
              </a:buClr>
              <a:buFont typeface="Wingdings" panose="05000000000000000000" pitchFamily="2" charset="2"/>
              <a:buChar char="Ø"/>
            </a:pPr>
            <a:r>
              <a:rPr lang="en-US" sz="2667" b="1" dirty="0">
                <a:solidFill>
                  <a:prstClr val="white"/>
                </a:solidFill>
              </a:rPr>
              <a:t>Play full-body game as students role-play different water use scenarios.</a:t>
            </a:r>
          </a:p>
          <a:p>
            <a:pPr marL="765214" lvl="1" indent="-311166" defTabSz="413829">
              <a:lnSpc>
                <a:spcPct val="90000"/>
              </a:lnSpc>
              <a:buClr>
                <a:prstClr val="white"/>
              </a:buClr>
              <a:buFont typeface="Arial" panose="020B0604020202020204" pitchFamily="34" charset="0"/>
              <a:buChar char="•"/>
            </a:pPr>
            <a:r>
              <a:rPr lang="en-US" sz="2667" b="1" dirty="0">
                <a:solidFill>
                  <a:prstClr val="white"/>
                </a:solidFill>
              </a:rPr>
              <a:t>Students then write ideas of how to save water on their right footprints. </a:t>
            </a:r>
            <a:endParaRPr lang="en-US" sz="2667" b="1" dirty="0">
              <a:solidFill>
                <a:srgbClr val="1F497D">
                  <a:lumMod val="75000"/>
                </a:srgbClr>
              </a:solidFill>
            </a:endParaRPr>
          </a:p>
        </p:txBody>
      </p:sp>
      <p:pic>
        <p:nvPicPr>
          <p:cNvPr id="8" name="Picture 7" descr="Water drops on a blue surface&#10;&#10;Description automatically generated">
            <a:extLst>
              <a:ext uri="{FF2B5EF4-FFF2-40B4-BE49-F238E27FC236}">
                <a16:creationId xmlns:a16="http://schemas.microsoft.com/office/drawing/2014/main" id="{ABB1D153-5693-A86A-4D7E-9760F433254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93860" y="1275908"/>
            <a:ext cx="5299665" cy="3969633"/>
          </a:xfrm>
          <a:prstGeom prst="rect">
            <a:avLst/>
          </a:prstGeom>
        </p:spPr>
      </p:pic>
    </p:spTree>
    <p:extLst>
      <p:ext uri="{BB962C8B-B14F-4D97-AF65-F5344CB8AC3E}">
        <p14:creationId xmlns:p14="http://schemas.microsoft.com/office/powerpoint/2010/main" val="22974601"/>
      </p:ext>
    </p:extLst>
  </p:cSld>
  <p:clrMapOvr>
    <a:masterClrMapping/>
  </p:clrMapOvr>
</p:sld>
</file>

<file path=ppt/theme/theme1.xml><?xml version="1.0" encoding="utf-8"?>
<a:theme xmlns:a="http://schemas.openxmlformats.org/drawingml/2006/main" name="UArizona Professio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AB042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Arizona Professional" id="{00029ADC-C40C-E840-8C76-A830D4725332}" vid="{14B34F41-2AD1-0A45-8635-3C8C8776F74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26EE4F8223914690D4FDB64371332D" ma:contentTypeVersion="17" ma:contentTypeDescription="Create a new document." ma:contentTypeScope="" ma:versionID="ab3c3c4529f29c162f4e51af04ae84c5">
  <xsd:schema xmlns:xsd="http://www.w3.org/2001/XMLSchema" xmlns:xs="http://www.w3.org/2001/XMLSchema" xmlns:p="http://schemas.microsoft.com/office/2006/metadata/properties" xmlns:ns2="26ede100-5152-44e7-a4c8-19ec410de5d4" xmlns:ns3="45cddd84-9009-4611-b816-377d489ab1d4" targetNamespace="http://schemas.microsoft.com/office/2006/metadata/properties" ma:root="true" ma:fieldsID="5c2883e15ab96eb4db86e112453e4616" ns2:_="" ns3:_="">
    <xsd:import namespace="26ede100-5152-44e7-a4c8-19ec410de5d4"/>
    <xsd:import namespace="45cddd84-9009-4611-b816-377d489ab1d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MediaServiceLocation"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ede100-5152-44e7-a4c8-19ec410de5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Notes" ma:index="23" nillable="true" ma:displayName="Notes" ma:format="Dropdown" ma:internalName="Notes">
      <xsd:simpleType>
        <xsd:restriction base="dms:Text">
          <xsd:maxLength value="255"/>
        </xsd:restrictio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ddd84-9009-4611-b816-377d489ab1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7c9ce89-28d4-4878-b2d4-aee4a0cad05f}" ma:internalName="TaxCatchAll" ma:showField="CatchAllData" ma:web="45cddd84-9009-4611-b816-377d489ab1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5cddd84-9009-4611-b816-377d489ab1d4" xsi:nil="true"/>
    <lcf76f155ced4ddcb4097134ff3c332f xmlns="26ede100-5152-44e7-a4c8-19ec410de5d4">
      <Terms xmlns="http://schemas.microsoft.com/office/infopath/2007/PartnerControls"/>
    </lcf76f155ced4ddcb4097134ff3c332f>
    <Notes xmlns="26ede100-5152-44e7-a4c8-19ec410de5d4" xsi:nil="true"/>
  </documentManagement>
</p:properties>
</file>

<file path=customXml/itemProps1.xml><?xml version="1.0" encoding="utf-8"?>
<ds:datastoreItem xmlns:ds="http://schemas.openxmlformats.org/officeDocument/2006/customXml" ds:itemID="{F62BFC1D-16F0-4567-A5FD-5ED77C4728E1}"/>
</file>

<file path=customXml/itemProps2.xml><?xml version="1.0" encoding="utf-8"?>
<ds:datastoreItem xmlns:ds="http://schemas.openxmlformats.org/officeDocument/2006/customXml" ds:itemID="{8D63C257-A1ED-4CEA-8251-CE6EEA975637}"/>
</file>

<file path=customXml/itemProps3.xml><?xml version="1.0" encoding="utf-8"?>
<ds:datastoreItem xmlns:ds="http://schemas.openxmlformats.org/officeDocument/2006/customXml" ds:itemID="{17783212-B5C3-4411-A90F-F8496FDC7151}"/>
</file>

<file path=docProps/app.xml><?xml version="1.0" encoding="utf-8"?>
<Properties xmlns="http://schemas.openxmlformats.org/officeDocument/2006/extended-properties" xmlns:vt="http://schemas.openxmlformats.org/officeDocument/2006/docPropsVTypes">
  <TotalTime>0</TotalTime>
  <Words>1925</Words>
  <Application>Microsoft Office PowerPoint</Application>
  <PresentationFormat>Widescreen</PresentationFormat>
  <Paragraphs>171</Paragraphs>
  <Slides>16</Slides>
  <Notes>15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vt:lpstr>
      <vt:lpstr>Arial</vt:lpstr>
      <vt:lpstr>Calibri</vt:lpstr>
      <vt:lpstr>Gadugi</vt:lpstr>
      <vt:lpstr>Roboto</vt:lpstr>
      <vt:lpstr>Source Sans Pro</vt:lpstr>
      <vt:lpstr>Symbol</vt:lpstr>
      <vt:lpstr>Wingdings</vt:lpstr>
      <vt:lpstr>UArizona Professional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Spaeth, Michael Keoki - (mkspaeth)</dc:creator>
  <cp:lastModifiedBy>Spaeth, Michael Keoki - (mkspaeth)</cp:lastModifiedBy>
  <cp:revision>1</cp:revision>
  <dcterms:created xsi:type="dcterms:W3CDTF">2025-08-19T16:47:13Z</dcterms:created>
  <dcterms:modified xsi:type="dcterms:W3CDTF">2025-08-19T16:48:08Z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0x0101008026EE4F8223914690D4FDB64371332D</vt:lpwstr>
  </property>
</Properties>
</file>