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356" r:id="rId5"/>
    <p:sldId id="363" r:id="rId6"/>
    <p:sldId id="412" r:id="rId7"/>
    <p:sldId id="352" r:id="rId8"/>
    <p:sldId id="367" r:id="rId9"/>
    <p:sldId id="366" r:id="rId10"/>
    <p:sldId id="370" r:id="rId11"/>
    <p:sldId id="376" r:id="rId12"/>
    <p:sldId id="373" r:id="rId13"/>
    <p:sldId id="374" r:id="rId14"/>
    <p:sldId id="375" r:id="rId15"/>
    <p:sldId id="368" r:id="rId16"/>
    <p:sldId id="3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A9DAA-2BE0-4321-AC7E-98515930D1EE}"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7E6DC-CCFF-47B2-A1BD-D8992C789A0A}" type="slidenum">
              <a:rPr lang="en-US" smtClean="0"/>
              <a:t>‹#›</a:t>
            </a:fld>
            <a:endParaRPr lang="en-US"/>
          </a:p>
        </p:txBody>
      </p:sp>
    </p:spTree>
    <p:extLst>
      <p:ext uri="{BB962C8B-B14F-4D97-AF65-F5344CB8AC3E}">
        <p14:creationId xmlns:p14="http://schemas.microsoft.com/office/powerpoint/2010/main" val="1048528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sgs.gov/special-topic/water-science-school/science/where-earths-wat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ellowner.org/basics/types-of-wells/what-exactly-is-a-drilled-wel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has.concord.org/groundwater-movement.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sgs.gov/special-topic/water-science-school/science/aquifers-and-groundwat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Merriweather Web"/>
              </a:rPr>
              <a:t>Groundwater is the largest source of fresh water on Earth - it's kind of a big deal! In fact, there is </a:t>
            </a:r>
            <a:r>
              <a:rPr lang="en-US" b="1" i="0" u="none" strike="noStrike">
                <a:solidFill>
                  <a:srgbClr val="005EA2"/>
                </a:solidFill>
                <a:effectLst/>
                <a:highlight>
                  <a:srgbClr val="FFFFFF"/>
                </a:highlight>
                <a:latin typeface="Merriweather Web"/>
                <a:hlinkClick r:id="rId3"/>
              </a:rPr>
              <a:t>over a thousand times more water in the ground</a:t>
            </a:r>
            <a:r>
              <a:rPr lang="en-US" b="0" i="0">
                <a:solidFill>
                  <a:srgbClr val="000000"/>
                </a:solidFill>
                <a:effectLst/>
                <a:highlight>
                  <a:srgbClr val="FFFFFF"/>
                </a:highlight>
                <a:latin typeface="Merriweather Web"/>
              </a:rPr>
              <a:t> than </a:t>
            </a:r>
            <a:r>
              <a:rPr lang="en-US">
                <a:solidFill>
                  <a:srgbClr val="000000"/>
                </a:solidFill>
                <a:highlight>
                  <a:srgbClr val="FFFFFF"/>
                </a:highlight>
                <a:latin typeface="Merriweather Web"/>
              </a:rPr>
              <a:t>there is</a:t>
            </a:r>
            <a:r>
              <a:rPr lang="en-US" b="0" i="0">
                <a:solidFill>
                  <a:srgbClr val="000000"/>
                </a:solidFill>
                <a:effectLst/>
                <a:highlight>
                  <a:srgbClr val="FFFFFF"/>
                </a:highlight>
                <a:latin typeface="Merriweather Web"/>
              </a:rPr>
              <a:t> in all the world's rivers and lakes. </a:t>
            </a:r>
          </a:p>
          <a:p>
            <a:endParaRPr lang="en-US" b="0" i="0">
              <a:solidFill>
                <a:srgbClr val="000000"/>
              </a:solidFill>
              <a:effectLst/>
              <a:highlight>
                <a:srgbClr val="FFFFFF"/>
              </a:highlight>
              <a:latin typeface="Merriweather Web"/>
            </a:endParaRPr>
          </a:p>
          <a:p>
            <a:r>
              <a:rPr lang="en-US"/>
              <a:t>https://www.usgs.gov/special-topics/water-science-school/science/groundwater-information-topic</a:t>
            </a:r>
            <a:r>
              <a:rPr lang="en-US" b="0" i="0">
                <a:solidFill>
                  <a:srgbClr val="000000"/>
                </a:solidFill>
                <a:effectLst/>
                <a:highlight>
                  <a:srgbClr val="FFFFFF"/>
                </a:highlight>
                <a:latin typeface="Merriweather Web"/>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94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8F9FA"/>
                </a:highlight>
                <a:latin typeface="proxima-nova"/>
              </a:rPr>
              <a:t>Because of over pumping and the issues we just discussed finally in 1980 The 1980 Arizona Groundwater Management Act (GMA) was passed. </a:t>
            </a:r>
          </a:p>
          <a:p>
            <a:r>
              <a:rPr lang="en-US" b="0" i="0">
                <a:solidFill>
                  <a:srgbClr val="081131"/>
                </a:solidFill>
                <a:effectLst/>
                <a:highlight>
                  <a:srgbClr val="FFFFFF"/>
                </a:highlight>
                <a:latin typeface="__Poppins_fdcb09"/>
              </a:rPr>
              <a:t>The passing of the 1980 Groundwater Management Act (GMA) was monumental for many reasons. First and foremost, it established laws that enabled the State to manage and protect groundwater for the benefit of all residents across Arizona. It also created provisions to ensure this finite water source was preserved for the future.</a:t>
            </a:r>
            <a:endParaRPr lang="en-US" b="0" i="0">
              <a:solidFill>
                <a:srgbClr val="000000"/>
              </a:solidFill>
              <a:effectLst/>
              <a:highlight>
                <a:srgbClr val="F8F9FA"/>
              </a:highlight>
              <a:latin typeface="proxima-nova"/>
            </a:endParaRPr>
          </a:p>
          <a:p>
            <a:endParaRPr lang="en-US" b="0" i="0">
              <a:solidFill>
                <a:srgbClr val="000000"/>
              </a:solidFill>
              <a:effectLst/>
              <a:highlight>
                <a:srgbClr val="F8F9FA"/>
              </a:highlight>
              <a:latin typeface="proxima-nova"/>
            </a:endParaRPr>
          </a:p>
          <a:p>
            <a:r>
              <a:rPr lang="en-US" b="0" i="0">
                <a:solidFill>
                  <a:srgbClr val="000000"/>
                </a:solidFill>
                <a:effectLst/>
                <a:highlight>
                  <a:srgbClr val="F8F9FA"/>
                </a:highlight>
                <a:latin typeface="proxima-nova"/>
              </a:rPr>
              <a:t>It created Active Management Areas (AMAs), which introduced regulation and conservation measures in parts of the state with a history of heavy reliance on groundwater. </a:t>
            </a:r>
          </a:p>
          <a:p>
            <a:endParaRPr lang="en-US" b="0" i="0">
              <a:solidFill>
                <a:srgbClr val="000000"/>
              </a:solidFill>
              <a:effectLst/>
              <a:highlight>
                <a:srgbClr val="F8F9FA"/>
              </a:highlight>
              <a:latin typeface="proxima-nova"/>
            </a:endParaRPr>
          </a:p>
          <a:p>
            <a:r>
              <a:rPr lang="en-US" b="0" i="0">
                <a:solidFill>
                  <a:srgbClr val="000000"/>
                </a:solidFill>
                <a:effectLst/>
                <a:highlight>
                  <a:srgbClr val="F8F9FA"/>
                </a:highlight>
                <a:latin typeface="proxima-nova"/>
              </a:rPr>
              <a:t>There are six AMAs in the state, Prescott, Phoenix, Pinal, Tucson, Santa Cruz and Douglas. Each has its own long-term goal in accordance with the Groundwater code</a:t>
            </a:r>
          </a:p>
          <a:p>
            <a:endParaRPr lang="en-US" b="0" i="0">
              <a:solidFill>
                <a:srgbClr val="000000"/>
              </a:solidFill>
              <a:effectLst/>
              <a:highlight>
                <a:srgbClr val="F8F9FA"/>
              </a:highlight>
              <a:latin typeface="proxima-nova"/>
            </a:endParaRPr>
          </a:p>
          <a:p>
            <a:r>
              <a:rPr lang="en-US" b="0" i="0">
                <a:solidFill>
                  <a:srgbClr val="000000"/>
                </a:solidFill>
                <a:effectLst/>
                <a:highlight>
                  <a:srgbClr val="F8F9FA"/>
                </a:highlight>
                <a:latin typeface="proxima-nova"/>
              </a:rPr>
              <a:t>INAs – are Irrigation Non-expansion areas which prohibit the expansion of new irrigated acreage within established boundaries and require irrigators to report their water use if they pump more than 35 gallons per minute. There are 3 INAs.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237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8F9FA"/>
                </a:highlight>
                <a:latin typeface="proxima-nova"/>
              </a:rPr>
              <a:t>. Phoenix and Tucson are both trying to achieve safe-yield –which means the amount being drawn or taken is the same amount being replaced annually.</a:t>
            </a:r>
          </a:p>
          <a:p>
            <a:endParaRPr lang="en-US" b="0" i="0">
              <a:solidFill>
                <a:srgbClr val="000000"/>
              </a:solidFill>
              <a:effectLst/>
              <a:highlight>
                <a:srgbClr val="F8F9FA"/>
              </a:highlight>
              <a:latin typeface="proxima-nova"/>
            </a:endParaRPr>
          </a:p>
          <a:p>
            <a:pPr algn="l" rtl="0" fontAlgn="base"/>
            <a:r>
              <a:rPr lang="en-US" b="1" i="0" u="none" strike="noStrike">
                <a:solidFill>
                  <a:srgbClr val="000000"/>
                </a:solidFill>
                <a:effectLst/>
                <a:highlight>
                  <a:srgbClr val="F5F5F5"/>
                </a:highlight>
                <a:latin typeface="Calibri" panose="020F0502020204030204" pitchFamily="34" charset="0"/>
              </a:rPr>
              <a:t>Where do you think we might get water to recharge into the ground? </a:t>
            </a:r>
            <a:r>
              <a:rPr lang="en-US" b="0" i="0" u="none" strike="noStrike">
                <a:solidFill>
                  <a:srgbClr val="0070C0"/>
                </a:solidFill>
                <a:effectLst/>
                <a:highlight>
                  <a:srgbClr val="F5F5F5"/>
                </a:highlight>
                <a:latin typeface="Calibri" panose="020F0502020204030204" pitchFamily="34" charset="0"/>
              </a:rPr>
              <a:t>We often get this water from the Colorado River. </a:t>
            </a:r>
            <a:r>
              <a:rPr lang="en-US" b="1" i="0" u="none" strike="noStrike">
                <a:solidFill>
                  <a:srgbClr val="000000"/>
                </a:solidFill>
                <a:effectLst/>
                <a:highlight>
                  <a:srgbClr val="F5F5F5"/>
                </a:highlight>
                <a:latin typeface="Calibri" panose="020F0502020204030204" pitchFamily="34" charset="0"/>
              </a:rPr>
              <a:t>We build </a:t>
            </a:r>
            <a:r>
              <a:rPr lang="en-US" b="1" i="1" u="none" strike="noStrike">
                <a:solidFill>
                  <a:srgbClr val="000000"/>
                </a:solidFill>
                <a:effectLst/>
                <a:highlight>
                  <a:srgbClr val="F5F5F5"/>
                </a:highlight>
                <a:latin typeface="Calibri" panose="020F0502020204030204" pitchFamily="34" charset="0"/>
              </a:rPr>
              <a:t>basins</a:t>
            </a:r>
            <a:r>
              <a:rPr lang="en-US" b="1" i="0" u="none" strike="noStrike">
                <a:solidFill>
                  <a:srgbClr val="000000"/>
                </a:solidFill>
                <a:effectLst/>
                <a:highlight>
                  <a:srgbClr val="F5F5F5"/>
                </a:highlight>
                <a:latin typeface="Calibri" panose="020F0502020204030204" pitchFamily="34" charset="0"/>
              </a:rPr>
              <a:t> in the ground and put water from the CAP and reclaimed water (treated wastewater) into them to </a:t>
            </a:r>
            <a:r>
              <a:rPr lang="en-US" b="1" i="0" u="none" strike="noStrike">
                <a:solidFill>
                  <a:srgbClr val="000000"/>
                </a:solidFill>
                <a:effectLst/>
                <a:highlight>
                  <a:srgbClr val="FFFF00"/>
                </a:highlight>
                <a:latin typeface="Calibri" panose="020F0502020204030204" pitchFamily="34" charset="0"/>
              </a:rPr>
              <a:t>recharge the aquifer</a:t>
            </a:r>
            <a:r>
              <a:rPr lang="en-US" b="1" i="0" u="none" strike="noStrike">
                <a:solidFill>
                  <a:srgbClr val="000000"/>
                </a:solidFill>
                <a:effectLst/>
                <a:highlight>
                  <a:srgbClr val="F5F5F5"/>
                </a:highlight>
                <a:latin typeface="Calibri" panose="020F0502020204030204" pitchFamily="34" charset="0"/>
              </a:rPr>
              <a:t>.</a:t>
            </a:r>
            <a:r>
              <a:rPr lang="en-US" b="0" i="0" u="none" strike="noStrike">
                <a:solidFill>
                  <a:srgbClr val="000000"/>
                </a:solidFill>
                <a:effectLst/>
                <a:highlight>
                  <a:srgbClr val="F5F5F5"/>
                </a:highlight>
                <a:latin typeface="Calibri" panose="020F0502020204030204" pitchFamily="34" charset="0"/>
              </a:rPr>
              <a:t> </a:t>
            </a:r>
            <a:r>
              <a:rPr lang="en-US" b="0" i="0">
                <a:solidFill>
                  <a:srgbClr val="444444"/>
                </a:solidFill>
                <a:effectLst/>
                <a:highlight>
                  <a:srgbClr val="F5F5F5"/>
                </a:highlight>
                <a:latin typeface="Calibri" panose="020F0502020204030204" pitchFamily="34" charset="0"/>
              </a:rPr>
              <a:t>​</a:t>
            </a:r>
          </a:p>
          <a:p>
            <a:pPr algn="l" rtl="0" fontAlgn="base"/>
            <a:endParaRPr lang="en-US" b="0" i="0">
              <a:solidFill>
                <a:srgbClr val="444444"/>
              </a:solidFill>
              <a:effectLst/>
              <a:highlight>
                <a:srgbClr val="F5F5F5"/>
              </a:highlight>
              <a:latin typeface="Calibri" panose="020F0502020204030204" pitchFamily="34" charset="0"/>
            </a:endParaRPr>
          </a:p>
          <a:p>
            <a:pPr algn="l" rtl="0" fontAlgn="base"/>
            <a:r>
              <a:rPr lang="en-US" b="1" i="0" u="none" strike="noStrike">
                <a:solidFill>
                  <a:srgbClr val="000000"/>
                </a:solidFill>
                <a:effectLst/>
                <a:highlight>
                  <a:srgbClr val="F5F5F5"/>
                </a:highlight>
                <a:latin typeface="Calibri" panose="020F0502020204030204" pitchFamily="34" charset="0"/>
              </a:rPr>
              <a:t>What are the benefits of storing water underground rather than above ground? </a:t>
            </a:r>
            <a:r>
              <a:rPr lang="en-US" b="0" i="0" u="none" strike="noStrike">
                <a:solidFill>
                  <a:srgbClr val="0070C0"/>
                </a:solidFill>
                <a:effectLst/>
                <a:highlight>
                  <a:srgbClr val="F5F5F5"/>
                </a:highlight>
                <a:latin typeface="Calibri" panose="020F0502020204030204" pitchFamily="34" charset="0"/>
              </a:rPr>
              <a:t>It stops evaporation.</a:t>
            </a:r>
            <a:r>
              <a:rPr lang="en-US" b="1" i="0" u="none" strike="noStrike">
                <a:solidFill>
                  <a:srgbClr val="0070C0"/>
                </a:solidFill>
                <a:effectLst/>
                <a:highlight>
                  <a:srgbClr val="F5F5F5"/>
                </a:highlight>
                <a:latin typeface="Calibri" panose="020F0502020204030204" pitchFamily="34" charset="0"/>
              </a:rPr>
              <a:t> </a:t>
            </a:r>
            <a:r>
              <a:rPr lang="en-US" b="0" i="0">
                <a:solidFill>
                  <a:srgbClr val="000000"/>
                </a:solidFill>
                <a:effectLst/>
                <a:highlight>
                  <a:srgbClr val="F5F5F5"/>
                </a:highlight>
                <a:latin typeface="Calibri" panose="020F0502020204030204" pitchFamily="34" charset="0"/>
              </a:rPr>
              <a:t>​</a:t>
            </a:r>
            <a:r>
              <a:rPr lang="en-US" b="0" i="0">
                <a:solidFill>
                  <a:srgbClr val="444444"/>
                </a:solidFill>
                <a:effectLst/>
                <a:highlight>
                  <a:srgbClr val="F5F5F5"/>
                </a:highlight>
                <a:latin typeface="Calibri" panose="020F0502020204030204" pitchFamily="34" charset="0"/>
              </a:rPr>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328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081131"/>
                </a:solidFill>
                <a:effectLst/>
                <a:highlight>
                  <a:srgbClr val="FFFFFF"/>
                </a:highlight>
                <a:latin typeface="__Poppins_fdcb09"/>
              </a:rPr>
              <a:t>Back in the 1950s, approximately 70 percent of the water used in Arizona was groundwater.</a:t>
            </a:r>
          </a:p>
          <a:p>
            <a:pPr marL="0" lvl="0" indent="0" algn="l" rtl="0">
              <a:spcBef>
                <a:spcPts val="0"/>
              </a:spcBef>
              <a:spcAft>
                <a:spcPts val="0"/>
              </a:spcAft>
              <a:buNone/>
            </a:pPr>
            <a:endParaRPr lang="en-US" b="0" i="0">
              <a:solidFill>
                <a:srgbClr val="081131"/>
              </a:solidFill>
              <a:effectLst/>
              <a:highlight>
                <a:srgbClr val="FFFFFF"/>
              </a:highlight>
              <a:latin typeface="__Poppins_fdcb09"/>
            </a:endParaRPr>
          </a:p>
          <a:p>
            <a:pPr marL="0" lvl="0" indent="0" algn="l" rtl="0">
              <a:spcBef>
                <a:spcPts val="0"/>
              </a:spcBef>
              <a:spcAft>
                <a:spcPts val="0"/>
              </a:spcAft>
              <a:buNone/>
            </a:pPr>
            <a:r>
              <a:rPr lang="en-US" b="0" i="0">
                <a:solidFill>
                  <a:srgbClr val="081131"/>
                </a:solidFill>
                <a:effectLst/>
                <a:highlight>
                  <a:srgbClr val="FFFFFF"/>
                </a:highlight>
                <a:latin typeface="__Poppins_fdcb09"/>
              </a:rPr>
              <a:t>Even though the overall usage of groundwater in Arizona has been reduced to 40 percent, groundwater is still a fundamental water source and in some areas of Arizona, it remains the only water source, highlighting the importance of managing this resource not just for today but for future generations.</a:t>
            </a:r>
          </a:p>
          <a:p>
            <a:pPr marL="0" lvl="0" indent="0" algn="l" rtl="0">
              <a:spcBef>
                <a:spcPts val="0"/>
              </a:spcBef>
              <a:spcAft>
                <a:spcPts val="0"/>
              </a:spcAft>
              <a:buNone/>
            </a:pPr>
            <a:endParaRPr lang="en-US" b="0" i="0">
              <a:solidFill>
                <a:srgbClr val="081131"/>
              </a:solidFill>
              <a:effectLst/>
              <a:highlight>
                <a:srgbClr val="FFFFFF"/>
              </a:highlight>
              <a:latin typeface="__Poppins_fdcb09"/>
            </a:endParaRPr>
          </a:p>
        </p:txBody>
      </p:sp>
    </p:spTree>
    <p:extLst>
      <p:ext uri="{BB962C8B-B14F-4D97-AF65-F5344CB8AC3E}">
        <p14:creationId xmlns:p14="http://schemas.microsoft.com/office/powerpoint/2010/main" val="1350648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13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Arizona uses water from several sources. Some of it comes from rivers, and a small amount which we are trying increase is coming from reclaimed water, but currently most of our water comes from groundwater!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90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that we better understand what a watershed is, we can see how humans impact watersheds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35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highlight>
                  <a:srgbClr val="FFFFFF"/>
                </a:highlight>
              </a:rPr>
              <a:t>Engage:</a:t>
            </a:r>
            <a:r>
              <a:rPr lang="en-US">
                <a:solidFill>
                  <a:srgbClr val="000000"/>
                </a:solidFill>
                <a:highlight>
                  <a:srgbClr val="FFFFFF"/>
                </a:highlight>
              </a:rPr>
              <a:t> Students review and identify the parts of the groundwater system that they explored during the water festival. </a:t>
            </a:r>
            <a:endParaRPr lang="en-US"/>
          </a:p>
          <a:p>
            <a:endParaRPr lang="en-US">
              <a:solidFill>
                <a:srgbClr val="081131"/>
              </a:solidFill>
              <a:highlight>
                <a:srgbClr val="FFFFFF"/>
              </a:highlight>
              <a:latin typeface="__Poppins_fdcb09"/>
            </a:endParaRPr>
          </a:p>
          <a:p>
            <a:r>
              <a:rPr lang="en-US" b="0" i="0">
                <a:solidFill>
                  <a:srgbClr val="081131"/>
                </a:solidFill>
                <a:effectLst/>
                <a:highlight>
                  <a:srgbClr val="FFFFFF"/>
                </a:highlight>
                <a:latin typeface="__Poppins_fdcb09"/>
              </a:rPr>
              <a:t>Groundwater begins as what? Where does it come from? Precipitation Then what happens? It runs off the land until it can find places to soak down through materials or it fills up surface water. </a:t>
            </a:r>
            <a:endParaRPr lang="en-US">
              <a:ea typeface="Calibri"/>
              <a:cs typeface="Calibri"/>
            </a:endParaRPr>
          </a:p>
          <a:p>
            <a:endParaRPr lang="en-US" b="0" i="0">
              <a:solidFill>
                <a:srgbClr val="081131"/>
              </a:solidFill>
              <a:effectLst/>
              <a:highlight>
                <a:srgbClr val="FFFFFF"/>
              </a:highlight>
              <a:latin typeface="__Poppins_fdcb09"/>
            </a:endParaRPr>
          </a:p>
          <a:p>
            <a:r>
              <a:rPr lang="en-US" b="0" i="0">
                <a:solidFill>
                  <a:srgbClr val="081131"/>
                </a:solidFill>
                <a:effectLst/>
                <a:highlight>
                  <a:srgbClr val="FFFFFF"/>
                </a:highlight>
                <a:latin typeface="__Poppins_fdcb09"/>
              </a:rPr>
              <a:t>Groundwater is what it sounds like - </a:t>
            </a:r>
            <a:r>
              <a:rPr lang="en-US" b="0" i="0">
                <a:solidFill>
                  <a:srgbClr val="000000"/>
                </a:solidFill>
                <a:effectLst/>
                <a:highlight>
                  <a:srgbClr val="FFFFFF"/>
                </a:highlight>
                <a:latin typeface="Merriweather Web"/>
              </a:rPr>
              <a:t>water in the ground that fully saturates (or fills up) the pores or cracks in soils, sand and rocks. Then what is an aquifer?</a:t>
            </a:r>
            <a:endParaRPr lang="en-US" b="0" i="0">
              <a:solidFill>
                <a:srgbClr val="081131"/>
              </a:solidFill>
              <a:effectLst/>
              <a:highlight>
                <a:srgbClr val="FFFFFF"/>
              </a:highlight>
              <a:latin typeface="__Poppins_fdcb09"/>
            </a:endParaRPr>
          </a:p>
          <a:p>
            <a:endParaRPr lang="en-US" b="0" i="0">
              <a:solidFill>
                <a:srgbClr val="081131"/>
              </a:solidFill>
              <a:effectLst/>
              <a:highlight>
                <a:srgbClr val="FFFFFF"/>
              </a:highlight>
              <a:latin typeface="__Poppins_fdcb09"/>
            </a:endParaRPr>
          </a:p>
          <a:p>
            <a:r>
              <a:rPr lang="en-US" b="0" i="0">
                <a:solidFill>
                  <a:srgbClr val="081131"/>
                </a:solidFill>
                <a:effectLst/>
                <a:highlight>
                  <a:srgbClr val="FFFFFF"/>
                </a:highlight>
                <a:latin typeface="__Poppins_fdcb09"/>
              </a:rPr>
              <a:t>An aquifer is an underground bed of saturated soil or rock that yields significant quantities of water. Aquifers come in all sizes and their origin and composition are varied. They may be small or very large and can run for thousands of square miles underground all while remaining out of sight.</a:t>
            </a:r>
          </a:p>
          <a:p>
            <a:endParaRPr lang="en-US" b="0" i="0">
              <a:solidFill>
                <a:srgbClr val="081131"/>
              </a:solidFill>
              <a:effectLst/>
              <a:highlight>
                <a:srgbClr val="FFFFFF"/>
              </a:highlight>
              <a:latin typeface="__Poppins_fdcb09"/>
            </a:endParaRPr>
          </a:p>
          <a:p>
            <a:endParaRPr lang="en-US" b="0" i="0">
              <a:solidFill>
                <a:srgbClr val="081131"/>
              </a:solidFill>
              <a:effectLst/>
              <a:highlight>
                <a:srgbClr val="FFFFFF"/>
              </a:highlight>
              <a:latin typeface="__Poppins_fdcb09"/>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317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get groundwater ? Remember we pump it up through wells! The only we can use it is by pumping it up. </a:t>
            </a:r>
          </a:p>
          <a:p>
            <a:r>
              <a:rPr lang="en-US" sz="1200" b="1" i="0">
                <a:solidFill>
                  <a:srgbClr val="002776"/>
                </a:solidFill>
                <a:effectLst/>
                <a:latin typeface="Arial" panose="020B0604020202020204" pitchFamily="34" charset="0"/>
              </a:rPr>
              <a:t>Can you believe there are so many wells all over </a:t>
            </a:r>
            <a:r>
              <a:rPr lang="en-US" sz="1200" b="1">
                <a:solidFill>
                  <a:srgbClr val="002776"/>
                </a:solidFill>
                <a:latin typeface="Arial" panose="020B0604020202020204" pitchFamily="34" charset="0"/>
              </a:rPr>
              <a:t>Arizona?</a:t>
            </a:r>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78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Just like surface water (lakes and rivers), our groundwater is not evenly distributed across the state…</a:t>
            </a:r>
          </a:p>
          <a:p>
            <a:endParaRPr lang="en-US"/>
          </a:p>
          <a:p>
            <a:r>
              <a:rPr lang="en-US"/>
              <a:t>There are many types of wells (some are observation wells so that we can see what is under our feet and some are pumping wells). Some are only 100s of feet deep while others can be 1,000s feet deep. But they all are expensive </a:t>
            </a:r>
            <a:endParaRPr lang="en-US">
              <a:ea typeface="Calibri"/>
              <a:cs typeface="Calibri"/>
            </a:endParaRPr>
          </a:p>
          <a:p>
            <a:endParaRPr lang="en-US"/>
          </a:p>
          <a:p>
            <a:r>
              <a:rPr lang="en-US" b="0" i="0">
                <a:solidFill>
                  <a:srgbClr val="67768E"/>
                </a:solidFill>
                <a:effectLst/>
                <a:highlight>
                  <a:srgbClr val="FFFFFF"/>
                </a:highlight>
                <a:latin typeface="Inter"/>
              </a:rPr>
              <a:t>A </a:t>
            </a:r>
            <a:r>
              <a:rPr lang="en-US" b="1" i="0" u="none" strike="noStrike">
                <a:solidFill>
                  <a:srgbClr val="043C53"/>
                </a:solidFill>
                <a:effectLst/>
                <a:highlight>
                  <a:srgbClr val="FFFFFF"/>
                </a:highlight>
                <a:latin typeface="Inter"/>
                <a:hlinkClick r:id="rId3"/>
              </a:rPr>
              <a:t>drilled well</a:t>
            </a:r>
            <a:r>
              <a:rPr lang="en-US" b="0" i="0">
                <a:solidFill>
                  <a:srgbClr val="67768E"/>
                </a:solidFill>
                <a:effectLst/>
                <a:highlight>
                  <a:srgbClr val="FFFFFF"/>
                </a:highlight>
                <a:latin typeface="Inter"/>
              </a:rPr>
              <a:t> is constructed by a rotary drilling machine that literally “drills” a hole into the ground until it reaches the underground water source. These types of wells require a casing on the outside of the drilled hole as well as screening to prevent the driving water from being contaminated. The screen also reduces the amount of sediment flowing into the water storage tanks and can also improve the integrity of the well. These types of wells can reach depths up to 1,000 feet. Once the drilled well has been opened, a submersible water pump and piping system are installed and a casing cap is installed on top of the water wells, which also is designed to protect the integrity of the below-ground water source and reduce exposure to chemicals and other contaminants.</a:t>
            </a:r>
            <a:endParaRPr lang="en-US"/>
          </a:p>
          <a:p>
            <a:endParaRPr lang="en-US">
              <a:solidFill>
                <a:srgbClr val="67768E"/>
              </a:solidFill>
              <a:highlight>
                <a:srgbClr val="FFFFFF"/>
              </a:highlight>
              <a:latin typeface="Inter"/>
            </a:endParaRPr>
          </a:p>
          <a:p>
            <a:r>
              <a:rPr lang="en-US" b="1">
                <a:solidFill>
                  <a:srgbClr val="000000"/>
                </a:solidFill>
                <a:highlight>
                  <a:srgbClr val="FFFFFF"/>
                </a:highlight>
              </a:rPr>
              <a:t>Explore: </a:t>
            </a:r>
            <a:r>
              <a:rPr lang="en-US">
                <a:solidFill>
                  <a:srgbClr val="000000"/>
                </a:solidFill>
                <a:highlight>
                  <a:srgbClr val="FFFFFF"/>
                </a:highlight>
              </a:rPr>
              <a:t>Use this simulator to experiment with surfaces, rainfall and types of groundwater wells.</a:t>
            </a:r>
            <a:r>
              <a:rPr lang="en-US">
                <a:solidFill>
                  <a:srgbClr val="000000"/>
                </a:solidFill>
                <a:highlight>
                  <a:srgbClr val="FFFFFF"/>
                </a:highlight>
                <a:hlinkClick r:id="rId4"/>
              </a:rPr>
              <a:t> </a:t>
            </a:r>
            <a:r>
              <a:rPr lang="en-US">
                <a:solidFill>
                  <a:srgbClr val="0000FF"/>
                </a:solidFill>
                <a:highlight>
                  <a:srgbClr val="FFFFFF"/>
                </a:highlight>
                <a:hlinkClick r:id="rId4"/>
              </a:rPr>
              <a:t>https://has.concord.org/groundwater-movement.html</a:t>
            </a:r>
            <a:r>
              <a:rPr lang="en-US">
                <a:solidFill>
                  <a:srgbClr val="000000"/>
                </a:solidFill>
                <a:highlight>
                  <a:srgbClr val="FFFFFF"/>
                </a:highlight>
              </a:rPr>
              <a:t>   </a:t>
            </a:r>
            <a:endParaRPr lang="en-US"/>
          </a:p>
          <a:p>
            <a:endParaRPr lang="en-US">
              <a:highlight>
                <a:srgbClr val="FFFFFF"/>
              </a:highlight>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1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Arizona is diverse with different water sources, but this shows the different groundwater basins and the main source of water in each area. </a:t>
            </a:r>
          </a:p>
          <a:p>
            <a:endParaRPr lang="en-US"/>
          </a:p>
          <a:p>
            <a:r>
              <a:rPr lang="en-US"/>
              <a:t>Does anyone know what reclaimed water is ?</a:t>
            </a:r>
          </a:p>
          <a:p>
            <a:endParaRPr lang="en-US"/>
          </a:p>
          <a:p>
            <a:r>
              <a:rPr lang="en-US"/>
              <a:t>At the festival students will be able to see first hand that groundwater is connected to surface water and so you can ask what happens to the surface water (our rivers and lakes) if we take too much ground water ? They can dry 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93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highlight>
                  <a:srgbClr val="FFFFFF"/>
                </a:highlight>
                <a:latin typeface="Merriweather Web"/>
              </a:rPr>
              <a:t>The water stored in the ground can be compared to money kept in a bank account. If you withdraw money at a faster rate than you deposit new money you will eventually start having account-supply problems. Pumping water out of the ground faster than it is replenished over the long-term causes similar problems. We call this </a:t>
            </a:r>
            <a:r>
              <a:rPr lang="en-US" b="1" i="0">
                <a:solidFill>
                  <a:srgbClr val="000000"/>
                </a:solidFill>
                <a:effectLst/>
                <a:highlight>
                  <a:srgbClr val="FFFFFF"/>
                </a:highlight>
                <a:latin typeface="Merriweather Web"/>
              </a:rPr>
              <a:t>overdraft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highlight>
                  <a:srgbClr val="FFFFFF"/>
                </a:highlight>
                <a:latin typeface="Merriweather Web"/>
              </a:rPr>
              <a:t>Pumping groundwater at a faster rate than it can be recharged can have some negative effects on the environment and the people who use that water:</a:t>
            </a:r>
            <a:endParaRPr lang="en-US" b="1" i="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000000"/>
                </a:solidFill>
                <a:effectLst/>
                <a:highlight>
                  <a:srgbClr val="FFFFFF"/>
                </a:highlight>
                <a:latin typeface="Merriweather Web"/>
              </a:rPr>
              <a:t>LOWERING OF THE WATER TABLE – a </a:t>
            </a:r>
            <a:r>
              <a:rPr lang="en-US" b="0" i="0">
                <a:solidFill>
                  <a:srgbClr val="000000"/>
                </a:solidFill>
                <a:effectLst/>
                <a:highlight>
                  <a:srgbClr val="FFFFFF"/>
                </a:highlight>
                <a:latin typeface="Merriweather Web"/>
              </a:rPr>
              <a:t>severe consequence of excessive groundwater pumping is that the</a:t>
            </a:r>
            <a:r>
              <a:rPr lang="en-US" b="1" i="0">
                <a:solidFill>
                  <a:srgbClr val="000000"/>
                </a:solidFill>
                <a:effectLst/>
                <a:highlight>
                  <a:srgbClr val="FFFFFF"/>
                </a:highlight>
                <a:latin typeface="Merriweather Web"/>
              </a:rPr>
              <a:t> </a:t>
            </a:r>
            <a:r>
              <a:rPr lang="en-US" b="1" i="0" u="none" strike="noStrike">
                <a:solidFill>
                  <a:srgbClr val="005EA2"/>
                </a:solidFill>
                <a:effectLst/>
                <a:highlight>
                  <a:srgbClr val="FFFFFF"/>
                </a:highlight>
                <a:latin typeface="Merriweather Web"/>
                <a:hlinkClick r:id="rId3"/>
              </a:rPr>
              <a:t>water table</a:t>
            </a:r>
            <a:r>
              <a:rPr lang="en-US" b="0" i="0">
                <a:solidFill>
                  <a:srgbClr val="000000"/>
                </a:solidFill>
                <a:effectLst/>
                <a:highlight>
                  <a:srgbClr val="FFFFFF"/>
                </a:highlight>
                <a:latin typeface="Merriweather Web"/>
              </a:rPr>
              <a:t>, below which the ground is saturated with water, can be lowered.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highlight>
                  <a:srgbClr val="FFFFFF"/>
                </a:highlight>
                <a:latin typeface="Merriweather Web"/>
              </a:rPr>
              <a:t>If groundwater levels decline too far, then shallow wells may dry up causing well owners to drill deeper (this is very expensive and not always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highlight>
                  <a:srgbClr val="FFFFFF"/>
                </a:highlight>
                <a:latin typeface="Merriweather Web"/>
              </a:rPr>
              <a:t>We also know from what we saw at the festival, if we take too much groundwater it can reduce the amount of water in our streams, rivers and lakes.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highlight>
                  <a:srgbClr val="FFFFFF"/>
                </a:highlight>
                <a:latin typeface="Merriweather Web"/>
              </a:rPr>
              <a:t>We also call the area that lowers around the well that is pumping water, a cone of depression… </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60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endParaRPr lang="en-US"/>
          </a:p>
          <a:p>
            <a:pPr algn="l" rtl="0" fontAlgn="base"/>
            <a:r>
              <a:rPr lang="en-US"/>
              <a:t>So when we take too much groundwater besides drying up lakes and rivers, we can also cause damage to the land! </a:t>
            </a:r>
            <a:br>
              <a:rPr lang="en-US"/>
            </a:br>
            <a:br>
              <a:rPr lang="en-US"/>
            </a:br>
            <a:r>
              <a:rPr lang="en-US" b="1" i="0" u="none" strike="noStrike">
                <a:solidFill>
                  <a:srgbClr val="000000"/>
                </a:solidFill>
                <a:effectLst/>
                <a:highlight>
                  <a:srgbClr val="F5F5F5"/>
                </a:highlight>
                <a:latin typeface="Calibri" panose="020F0502020204030204" pitchFamily="34" charset="0"/>
              </a:rPr>
              <a:t>This is a 2-mile-long crack that opened in the AZ desert in Pinal County between Casa Grande and Tucson because of groundwater pumping! The land subsided more in one area than in another, so it caused the earth to crack open. We call this a </a:t>
            </a:r>
            <a:r>
              <a:rPr lang="en-US" b="1" i="1" u="none" strike="noStrike">
                <a:solidFill>
                  <a:srgbClr val="000000"/>
                </a:solidFill>
                <a:effectLst/>
                <a:highlight>
                  <a:srgbClr val="F5F5F5"/>
                </a:highlight>
                <a:latin typeface="Calibri" panose="020F0502020204030204" pitchFamily="34" charset="0"/>
              </a:rPr>
              <a:t>land fissure, </a:t>
            </a:r>
            <a:r>
              <a:rPr lang="en-US" b="1" i="0" u="none" strike="noStrike">
                <a:solidFill>
                  <a:srgbClr val="000000"/>
                </a:solidFill>
                <a:effectLst/>
                <a:highlight>
                  <a:srgbClr val="F5F5F5"/>
                </a:highlight>
                <a:latin typeface="Calibri" panose="020F0502020204030204" pitchFamily="34" charset="0"/>
              </a:rPr>
              <a:t>and we have no idea if they can be repaired or how to repair them. </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1" i="0" u="none" strike="noStrike">
                <a:solidFill>
                  <a:srgbClr val="000000"/>
                </a:solidFill>
                <a:effectLst/>
                <a:highlight>
                  <a:srgbClr val="F5F5F5"/>
                </a:highlight>
                <a:latin typeface="Calibri" panose="020F0502020204030204" pitchFamily="34" charset="0"/>
              </a:rPr>
              <a:t>The bottom right picture is near Wilcox, AZ where the land has actually started to subside due to over pumping of groundwater. When land subsides, it loses its capacity to hold groundwater, as the spaces between the materials collapse and get smaller and smaller, so we can’t just pump water back into the ground to fix subsidence issues.</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Times New Roman" panose="02020603050405020304" pitchFamily="18" charset="0"/>
              </a:rPr>
              <a:t>​</a:t>
            </a:r>
            <a:endParaRPr lang="en-US" b="0" i="0">
              <a:solidFill>
                <a:srgbClr val="444444"/>
              </a:solidFill>
              <a:effectLst/>
              <a:highlight>
                <a:srgbClr val="F5F5F5"/>
              </a:highlight>
              <a:latin typeface="Calibri" panose="020F0502020204030204" pitchFamily="34" charset="0"/>
            </a:endParaRPr>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235883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36" name="object 10">
            <a:extLst>
              <a:ext uri="{FF2B5EF4-FFF2-40B4-BE49-F238E27FC236}">
                <a16:creationId xmlns:a16="http://schemas.microsoft.com/office/drawing/2014/main" id="{DAE03A09-B8F5-B14D-AA68-4D0B3893702D}"/>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582270" y="5882115"/>
            <a:ext cx="2036411" cy="49212"/>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3522427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258497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1598549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097618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1468269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839020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571271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4864100" y="-12700"/>
            <a:ext cx="7328000" cy="6898000"/>
          </a:xfrm>
          <a:prstGeom prst="rect">
            <a:avLst/>
          </a:prstGeom>
          <a:solidFill>
            <a:srgbClr val="0027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p:nvPr/>
        </p:nvSpPr>
        <p:spPr>
          <a:xfrm>
            <a:off x="0" y="6405800"/>
            <a:ext cx="79376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6" name="Google Shape;46;p7"/>
          <p:cNvSpPr/>
          <p:nvPr/>
        </p:nvSpPr>
        <p:spPr>
          <a:xfrm>
            <a:off x="9329831" y="6405800"/>
            <a:ext cx="28620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8277927" y="5926112"/>
            <a:ext cx="711576" cy="667377"/>
          </a:xfrm>
          <a:prstGeom prst="rect">
            <a:avLst/>
          </a:prstGeom>
          <a:noFill/>
          <a:ln>
            <a:noFill/>
          </a:ln>
        </p:spPr>
      </p:pic>
    </p:spTree>
    <p:extLst>
      <p:ext uri="{BB962C8B-B14F-4D97-AF65-F5344CB8AC3E}">
        <p14:creationId xmlns:p14="http://schemas.microsoft.com/office/powerpoint/2010/main" val="337083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object 3">
            <a:extLst>
              <a:ext uri="{FF2B5EF4-FFF2-40B4-BE49-F238E27FC236}">
                <a16:creationId xmlns:a16="http://schemas.microsoft.com/office/drawing/2014/main" id="{17A607B4-CBD2-E04D-BDAA-181449BAF9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126616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625C8968-7A91-BB4A-B0D1-505C60660E18}"/>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2" name="object 6">
            <a:extLst>
              <a:ext uri="{FF2B5EF4-FFF2-40B4-BE49-F238E27FC236}">
                <a16:creationId xmlns:a16="http://schemas.microsoft.com/office/drawing/2014/main" id="{586ED654-700A-2147-9380-60A6E2C74899}"/>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77590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0" name="Rectangle 9">
            <a:extLst>
              <a:ext uri="{FF2B5EF4-FFF2-40B4-BE49-F238E27FC236}">
                <a16:creationId xmlns:a16="http://schemas.microsoft.com/office/drawing/2014/main" id="{6D8127CD-FD8A-A844-98F0-23382BA9FAE9}"/>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object 3">
            <a:extLst>
              <a:ext uri="{FF2B5EF4-FFF2-40B4-BE49-F238E27FC236}">
                <a16:creationId xmlns:a16="http://schemas.microsoft.com/office/drawing/2014/main" id="{C59CADE6-3B65-9745-88CF-D1F15149CC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5" name="object 3">
            <a:extLst>
              <a:ext uri="{FF2B5EF4-FFF2-40B4-BE49-F238E27FC236}">
                <a16:creationId xmlns:a16="http://schemas.microsoft.com/office/drawing/2014/main" id="{7A7E4853-92BF-8943-98F7-E8F30CF4C94E}"/>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152503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6" name="object 2">
            <a:extLst>
              <a:ext uri="{FF2B5EF4-FFF2-40B4-BE49-F238E27FC236}">
                <a16:creationId xmlns:a16="http://schemas.microsoft.com/office/drawing/2014/main" id="{EE305CF2-3738-8E46-A4CD-EFB5936BA81C}"/>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object 3">
            <a:extLst>
              <a:ext uri="{FF2B5EF4-FFF2-40B4-BE49-F238E27FC236}">
                <a16:creationId xmlns:a16="http://schemas.microsoft.com/office/drawing/2014/main" id="{2BD09B77-CEFE-DD43-B003-CC084EC60D65}"/>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867071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39C0EF02-BD96-1647-AA41-B9268F4871FD}"/>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5582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25" name="Rectangle 24">
            <a:extLst>
              <a:ext uri="{FF2B5EF4-FFF2-40B4-BE49-F238E27FC236}">
                <a16:creationId xmlns:a16="http://schemas.microsoft.com/office/drawing/2014/main" id="{AE769987-766C-AE4B-87F0-D07CCA454BF2}"/>
              </a:ext>
            </a:extLst>
          </p:cNvPr>
          <p:cNvSpPr/>
          <p:nvPr/>
        </p:nvSpPr>
        <p:spPr>
          <a:xfrm>
            <a:off x="5894716" y="4078856"/>
            <a:ext cx="4108449" cy="22426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C5D0346-91FD-8849-99B9-552AB425B3EA}"/>
              </a:ext>
            </a:extLst>
          </p:cNvPr>
          <p:cNvSpPr/>
          <p:nvPr/>
        </p:nvSpPr>
        <p:spPr>
          <a:xfrm>
            <a:off x="5894716" y="840628"/>
            <a:ext cx="4108449" cy="27417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0346859" y="840627"/>
            <a:ext cx="30479" cy="54864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sz="1200"/>
          </a:p>
        </p:txBody>
      </p:sp>
      <p:sp>
        <p:nvSpPr>
          <p:cNvPr id="24" name="object 3">
            <a:extLst>
              <a:ext uri="{FF2B5EF4-FFF2-40B4-BE49-F238E27FC236}">
                <a16:creationId xmlns:a16="http://schemas.microsoft.com/office/drawing/2014/main" id="{A07FBEEA-4BB0-3B4A-B12D-47020D535E7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26" name="Rectangle 25">
            <a:extLst>
              <a:ext uri="{FF2B5EF4-FFF2-40B4-BE49-F238E27FC236}">
                <a16:creationId xmlns:a16="http://schemas.microsoft.com/office/drawing/2014/main" id="{72CC4C5D-0CB8-2F46-B7D9-245DB1DF091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705691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8" name="object 2">
            <a:extLst>
              <a:ext uri="{FF2B5EF4-FFF2-40B4-BE49-F238E27FC236}">
                <a16:creationId xmlns:a16="http://schemas.microsoft.com/office/drawing/2014/main" id="{E894B9C6-FFC2-BF49-B139-13399AA9464D}"/>
              </a:ext>
            </a:extLst>
          </p:cNvPr>
          <p:cNvSpPr/>
          <p:nvPr/>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1" name="object 2">
            <a:extLst>
              <a:ext uri="{FF2B5EF4-FFF2-40B4-BE49-F238E27FC236}">
                <a16:creationId xmlns:a16="http://schemas.microsoft.com/office/drawing/2014/main" id="{952CB7C8-3BB9-2143-AC2F-773A7C074011}"/>
              </a:ext>
            </a:extLst>
          </p:cNvPr>
          <p:cNvSpPr/>
          <p:nvPr userDrawn="1"/>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159869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1" name="Rectangle 10">
            <a:extLst>
              <a:ext uri="{FF2B5EF4-FFF2-40B4-BE49-F238E27FC236}">
                <a16:creationId xmlns:a16="http://schemas.microsoft.com/office/drawing/2014/main" id="{EA11F753-0479-734E-8743-658697E11855}"/>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08533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94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bodyStyle>
    <p:other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1LE1tWga_w4?list=PLI7_l38IJ9TKgnT2QgRQDIQGaAfU4bQ_o"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ampocotengoprisa.blogspot.com/" TargetMode="External"/><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D3189-945E-EACC-A2C1-406B25285F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643" b="14877"/>
          <a:stretch/>
        </p:blipFill>
        <p:spPr bwMode="auto">
          <a:xfrm>
            <a:off x="430675" y="1102288"/>
            <a:ext cx="6721913" cy="5419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DCF510-2F16-66C6-650C-8402B876D85F}"/>
              </a:ext>
            </a:extLst>
          </p:cNvPr>
          <p:cNvSpPr txBox="1"/>
          <p:nvPr/>
        </p:nvSpPr>
        <p:spPr>
          <a:xfrm>
            <a:off x="2316182" y="972714"/>
            <a:ext cx="7559637" cy="913199"/>
          </a:xfrm>
          <a:prstGeom prst="rect">
            <a:avLst/>
          </a:prstGeom>
          <a:noFill/>
        </p:spPr>
        <p:txBody>
          <a:bodyPr wrap="square" rtlCol="0">
            <a:spAutoFit/>
          </a:bodyPr>
          <a:lstStyle/>
          <a:p>
            <a:pPr defTabSz="609630"/>
            <a:r>
              <a:rPr lang="en-US" sz="5334" b="1">
                <a:solidFill>
                  <a:srgbClr val="002776"/>
                </a:solidFill>
                <a:latin typeface="Calibri"/>
              </a:rPr>
              <a:t>Unearthing Groundwater:</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758699" cy="578644"/>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srgbClr val="002776"/>
                </a:solidFill>
                <a:latin typeface="Calibri"/>
              </a:rPr>
              <a:t>LESSON 5</a:t>
            </a: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D27A9B-4DCE-2AA4-44CE-B7AA2A28CFA1}"/>
              </a:ext>
            </a:extLst>
          </p:cNvPr>
          <p:cNvSpPr txBox="1"/>
          <p:nvPr/>
        </p:nvSpPr>
        <p:spPr>
          <a:xfrm>
            <a:off x="6948449" y="1872800"/>
            <a:ext cx="4619775" cy="4339650"/>
          </a:xfrm>
          <a:prstGeom prst="rect">
            <a:avLst/>
          </a:prstGeom>
          <a:noFill/>
        </p:spPr>
        <p:txBody>
          <a:bodyPr wrap="square" rtlCol="0">
            <a:spAutoFit/>
          </a:bodyPr>
          <a:lstStyle/>
          <a:p>
            <a:pPr algn="ctr" defTabSz="609630"/>
            <a:r>
              <a:rPr lang="en-US" sz="4000" b="1">
                <a:solidFill>
                  <a:srgbClr val="002776"/>
                </a:solidFill>
                <a:latin typeface="Calibri"/>
              </a:rPr>
              <a:t>Groundwater Use in the U.S.</a:t>
            </a:r>
          </a:p>
          <a:p>
            <a:pPr marL="381019" indent="-381019" defTabSz="609630">
              <a:buFont typeface="Wingdings" panose="05000000000000000000" pitchFamily="2" charset="2"/>
              <a:buChar char="Ø"/>
            </a:pPr>
            <a:r>
              <a:rPr lang="en-US" sz="2800" b="1">
                <a:solidFill>
                  <a:srgbClr val="002776"/>
                </a:solidFill>
                <a:latin typeface="Calibri"/>
              </a:rPr>
              <a:t>The National Ground Water Association has determined that 38% of the U.S. population, depends on groundwater for its drinking water supply.</a:t>
            </a:r>
            <a:endParaRPr lang="en-US" sz="533" b="1">
              <a:solidFill>
                <a:srgbClr val="002776"/>
              </a:solidFill>
              <a:latin typeface="Calibri"/>
            </a:endParaRPr>
          </a:p>
        </p:txBody>
      </p:sp>
    </p:spTree>
    <p:extLst>
      <p:ext uri="{BB962C8B-B14F-4D97-AF65-F5344CB8AC3E}">
        <p14:creationId xmlns:p14="http://schemas.microsoft.com/office/powerpoint/2010/main" val="1336908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5582653" y="3205753"/>
            <a:ext cx="5977976" cy="2144498"/>
          </a:xfrm>
          <a:prstGeom prst="rect">
            <a:avLst/>
          </a:prstGeom>
          <a:noFill/>
        </p:spPr>
        <p:txBody>
          <a:bodyPr wrap="square">
            <a:spAutoFit/>
          </a:bodyPr>
          <a:lstStyle/>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Active Management Area and Irrigation Non-Expansion Area designations​</a:t>
            </a:r>
          </a:p>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Groundwater pumping limitations​</a:t>
            </a:r>
          </a:p>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Recharge​</a:t>
            </a:r>
            <a:endParaRPr lang="en-US" sz="800" b="1">
              <a:solidFill>
                <a:srgbClr val="002776"/>
              </a:solidFill>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576148" y="129292"/>
            <a:ext cx="11190550" cy="71030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srgbClr val="002776"/>
                </a:solidFill>
                <a:latin typeface="Calibri"/>
              </a:rPr>
              <a:t>LESSON 5</a:t>
            </a:r>
            <a:endParaRPr lang="en-US" sz="4000" b="1" kern="0">
              <a:solidFill>
                <a:srgbClr val="AB0520"/>
              </a:solidFill>
              <a:latin typeface="Calibri"/>
            </a:endParaRPr>
          </a:p>
        </p:txBody>
      </p:sp>
      <p:pic>
        <p:nvPicPr>
          <p:cNvPr id="8" name="Picture 2" descr="arizona ama map">
            <a:extLst>
              <a:ext uri="{FF2B5EF4-FFF2-40B4-BE49-F238E27FC236}">
                <a16:creationId xmlns:a16="http://schemas.microsoft.com/office/drawing/2014/main" id="{D58DEA25-F53C-F90D-6497-19C6EE1D52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3"/>
          <a:stretch/>
        </p:blipFill>
        <p:spPr bwMode="auto">
          <a:xfrm>
            <a:off x="108316" y="806921"/>
            <a:ext cx="4938605" cy="61154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A0366D7-DE4B-6075-BE3E-B6D54899F3C7}"/>
              </a:ext>
            </a:extLst>
          </p:cNvPr>
          <p:cNvSpPr txBox="1">
            <a:spLocks/>
          </p:cNvSpPr>
          <p:nvPr/>
        </p:nvSpPr>
        <p:spPr>
          <a:xfrm>
            <a:off x="4331302" y="1538847"/>
            <a:ext cx="8480677" cy="762000"/>
          </a:xfrm>
          <a:prstGeom prst="rect">
            <a:avLst/>
          </a:prstGeom>
        </p:spPr>
        <p:txBody>
          <a:bodyPr/>
          <a:lstStyle>
            <a:lvl1pPr eaLnBrk="1" hangingPunct="1">
              <a:defRPr>
                <a:latin typeface="+mj-lt"/>
                <a:ea typeface="+mj-ea"/>
                <a:cs typeface="+mj-cs"/>
              </a:defRPr>
            </a:lvl1pPr>
          </a:lstStyle>
          <a:p>
            <a:pPr algn="ctr" defTabSz="609630">
              <a:lnSpc>
                <a:spcPts val="5667"/>
              </a:lnSpc>
            </a:pPr>
            <a:r>
              <a:rPr lang="en-US" sz="4800" b="1" kern="0">
                <a:solidFill>
                  <a:srgbClr val="002776"/>
                </a:solidFill>
                <a:latin typeface="Calibri"/>
              </a:rPr>
              <a:t>1980 Arizona Groundwater </a:t>
            </a:r>
          </a:p>
          <a:p>
            <a:pPr algn="ctr" defTabSz="609630">
              <a:lnSpc>
                <a:spcPts val="5667"/>
              </a:lnSpc>
            </a:pPr>
            <a:r>
              <a:rPr lang="en-US" sz="4800" b="1" kern="0">
                <a:solidFill>
                  <a:srgbClr val="002776"/>
                </a:solidFill>
                <a:latin typeface="Calibri"/>
              </a:rPr>
              <a:t>Management Act</a:t>
            </a:r>
          </a:p>
        </p:txBody>
      </p:sp>
    </p:spTree>
    <p:extLst>
      <p:ext uri="{BB962C8B-B14F-4D97-AF65-F5344CB8AC3E}">
        <p14:creationId xmlns:p14="http://schemas.microsoft.com/office/powerpoint/2010/main" val="418611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2253677" y="1301785"/>
            <a:ext cx="7684647" cy="762000"/>
          </a:xfrm>
          <a:prstGeom prst="rect">
            <a:avLst/>
          </a:prstGeom>
        </p:spPr>
        <p:txBody>
          <a:bodyPr/>
          <a:lstStyle>
            <a:lvl1pPr eaLnBrk="1" hangingPunct="1">
              <a:defRPr>
                <a:latin typeface="+mj-lt"/>
                <a:ea typeface="+mj-ea"/>
                <a:cs typeface="+mj-cs"/>
              </a:defRPr>
            </a:lvl1pPr>
          </a:lstStyle>
          <a:p>
            <a:pPr algn="ctr" defTabSz="609630"/>
            <a:r>
              <a:rPr lang="en-US" sz="5867" b="1" kern="0">
                <a:solidFill>
                  <a:srgbClr val="002776"/>
                </a:solidFill>
                <a:latin typeface="Calibri"/>
              </a:rPr>
              <a:t>Recharging the Aquifer</a:t>
            </a: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576148" y="129292"/>
            <a:ext cx="11190550" cy="71030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srgbClr val="002776"/>
                </a:solidFill>
                <a:latin typeface="Calibri"/>
              </a:rPr>
              <a:t>LESSON 5</a:t>
            </a:r>
            <a:endParaRPr lang="en-US" sz="4000" b="1" kern="0">
              <a:solidFill>
                <a:srgbClr val="AB0520"/>
              </a:solidFill>
              <a:latin typeface="Calibri"/>
            </a:endParaRPr>
          </a:p>
        </p:txBody>
      </p:sp>
      <p:pic>
        <p:nvPicPr>
          <p:cNvPr id="1026" name="Picture 2">
            <a:extLst>
              <a:ext uri="{FF2B5EF4-FFF2-40B4-BE49-F238E27FC236}">
                <a16:creationId xmlns:a16="http://schemas.microsoft.com/office/drawing/2014/main" id="{3BB44858-F49C-B6EC-44E2-31991445F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41305"/>
            <a:ext cx="5590235" cy="3806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of a underground storage facility&#10;&#10;Description automatically generated">
            <a:extLst>
              <a:ext uri="{FF2B5EF4-FFF2-40B4-BE49-F238E27FC236}">
                <a16:creationId xmlns:a16="http://schemas.microsoft.com/office/drawing/2014/main" id="{52558FC1-B87A-7FBF-3BE0-BC20AB0C2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136" y="2641305"/>
            <a:ext cx="6299865" cy="380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8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3" name="AutoShape 4" descr="This is a thermal photograph of a Phoenix neighborhood taken from a helicopter on a hot summer day. Look how different the surface temperatures are of the hot surfaces, like streets and roofs, compared to cool ones, like trees!">
            <a:extLst>
              <a:ext uri="{FF2B5EF4-FFF2-40B4-BE49-F238E27FC236}">
                <a16:creationId xmlns:a16="http://schemas.microsoft.com/office/drawing/2014/main" id="{00262F38-8C76-2B14-2EFE-10C5893810DE}"/>
              </a:ext>
            </a:extLst>
          </p:cNvPr>
          <p:cNvSpPr>
            <a:spLocks noChangeAspect="1" noChangeArrowheads="1"/>
          </p:cNvSpPr>
          <p:nvPr/>
        </p:nvSpPr>
        <p:spPr bwMode="auto">
          <a:xfrm>
            <a:off x="2608521" y="3327400"/>
            <a:ext cx="3589079" cy="35890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endParaRPr lang="en-US" sz="1200">
              <a:solidFill>
                <a:prstClr val="black"/>
              </a:solidFill>
              <a:latin typeface="Calibri"/>
            </a:endParaRPr>
          </a:p>
        </p:txBody>
      </p:sp>
      <p:pic>
        <p:nvPicPr>
          <p:cNvPr id="31746" name="Picture 2">
            <a:extLst>
              <a:ext uri="{FF2B5EF4-FFF2-40B4-BE49-F238E27FC236}">
                <a16:creationId xmlns:a16="http://schemas.microsoft.com/office/drawing/2014/main" id="{D823F61E-3089-4ACE-58D4-3B7C57D930B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09" t="2504" r="947" b="25176"/>
          <a:stretch/>
        </p:blipFill>
        <p:spPr bwMode="auto">
          <a:xfrm>
            <a:off x="4987050" y="13670"/>
            <a:ext cx="5572093" cy="66840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4E3851E-5E5F-43AF-00B6-606A9FD21B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8" t="63104" r="52993" b="5943"/>
          <a:stretch/>
        </p:blipFill>
        <p:spPr bwMode="auto">
          <a:xfrm>
            <a:off x="-41308" y="0"/>
            <a:ext cx="4818743" cy="51982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ED30BE5-403C-2899-2D3A-D0D16B8E140B}"/>
              </a:ext>
            </a:extLst>
          </p:cNvPr>
          <p:cNvSpPr/>
          <p:nvPr/>
        </p:nvSpPr>
        <p:spPr>
          <a:xfrm>
            <a:off x="798496" y="5276012"/>
            <a:ext cx="3139137" cy="14217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1748" name="Picture 4">
            <a:extLst>
              <a:ext uri="{FF2B5EF4-FFF2-40B4-BE49-F238E27FC236}">
                <a16:creationId xmlns:a16="http://schemas.microsoft.com/office/drawing/2014/main" id="{7B3CA4BF-35A1-A873-E1D6-EDC24B4B23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02" t="75027" b="9418"/>
          <a:stretch/>
        </p:blipFill>
        <p:spPr bwMode="auto">
          <a:xfrm>
            <a:off x="838094" y="5295389"/>
            <a:ext cx="3396343" cy="15117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0CE206-838F-C187-06EE-3BED0C8625C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718" t="89703"/>
          <a:stretch/>
        </p:blipFill>
        <p:spPr bwMode="auto">
          <a:xfrm>
            <a:off x="7278704" y="957505"/>
            <a:ext cx="2530929" cy="706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23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7265077" y="1119968"/>
            <a:ext cx="3441245" cy="830997"/>
          </a:xfrm>
          <a:prstGeom prst="rect">
            <a:avLst/>
          </a:prstGeom>
          <a:noFill/>
        </p:spPr>
        <p:txBody>
          <a:bodyPr wrap="square" rtlCol="0">
            <a:spAutoFit/>
          </a:bodyPr>
          <a:lstStyle/>
          <a:p>
            <a:pPr defTabSz="609630"/>
            <a:r>
              <a:rPr lang="en-US" sz="4800" b="1">
                <a:solidFill>
                  <a:prstClr val="white"/>
                </a:solidFill>
                <a:latin typeface="Calibri"/>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prstClr val="white"/>
                </a:solidFill>
                <a:latin typeface="Calibri"/>
              </a:rPr>
              <a:t>LESSON 5</a:t>
            </a:r>
            <a:endParaRPr lang="en-US" sz="4000" b="1" kern="0">
              <a:solidFill>
                <a:prstClr val="white"/>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6678434" y="1920187"/>
            <a:ext cx="4614529" cy="2133601"/>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23" indent="-457223" defTabSz="413829">
              <a:lnSpc>
                <a:spcPct val="90000"/>
              </a:lnSpc>
              <a:buClr>
                <a:prstClr val="white"/>
              </a:buClr>
              <a:buFont typeface="Wingdings" panose="05000000000000000000" pitchFamily="2" charset="2"/>
              <a:buChar char="Ø"/>
            </a:pPr>
            <a:r>
              <a:rPr lang="en-US" sz="2667" b="1">
                <a:solidFill>
                  <a:prstClr val="white"/>
                </a:solidFill>
              </a:rPr>
              <a:t>Watch Episode 1 &amp; 2 of Arizona Groundwater Videos – an APW &amp; ADWR joint project.</a:t>
            </a:r>
          </a:p>
          <a:p>
            <a:pPr marL="0" indent="0" defTabSz="413829">
              <a:lnSpc>
                <a:spcPct val="90000"/>
              </a:lnSpc>
              <a:buClr>
                <a:prstClr val="white"/>
              </a:buClr>
              <a:buNone/>
            </a:pPr>
            <a:endParaRPr lang="en-US" sz="2667" b="1">
              <a:solidFill>
                <a:prstClr val="white"/>
              </a:solidFill>
            </a:endParaRPr>
          </a:p>
          <a:p>
            <a:pPr marL="457223" indent="-457223" defTabSz="413829">
              <a:lnSpc>
                <a:spcPct val="90000"/>
              </a:lnSpc>
              <a:buClr>
                <a:prstClr val="white"/>
              </a:buClr>
              <a:buFont typeface="Wingdings" panose="05000000000000000000" pitchFamily="2" charset="2"/>
              <a:buChar char="Ø"/>
            </a:pPr>
            <a:r>
              <a:rPr lang="en-US" sz="2667" b="1">
                <a:solidFill>
                  <a:prstClr val="white"/>
                </a:solidFill>
              </a:rPr>
              <a:t>Have your students work together in groups to label and discuss the groundwater worksheet.</a:t>
            </a:r>
            <a:endParaRPr lang="en-US" sz="2400" b="1">
              <a:solidFill>
                <a:srgbClr val="1F497D">
                  <a:lumMod val="75000"/>
                </a:srgbClr>
              </a:solidFill>
            </a:endParaRPr>
          </a:p>
        </p:txBody>
      </p:sp>
      <p:pic>
        <p:nvPicPr>
          <p:cNvPr id="9" name="Picture 8">
            <a:hlinkClick r:id="rId3"/>
            <a:extLst>
              <a:ext uri="{FF2B5EF4-FFF2-40B4-BE49-F238E27FC236}">
                <a16:creationId xmlns:a16="http://schemas.microsoft.com/office/drawing/2014/main" id="{3BBD1D19-F98A-C180-ED76-4F30D1B1D69B}"/>
              </a:ext>
            </a:extLst>
          </p:cNvPr>
          <p:cNvPicPr>
            <a:picLocks noChangeAspect="1"/>
          </p:cNvPicPr>
          <p:nvPr/>
        </p:nvPicPr>
        <p:blipFill rotWithShape="1">
          <a:blip r:embed="rId4"/>
          <a:srcRect l="65801" t="16330" r="16592" b="60931"/>
          <a:stretch/>
        </p:blipFill>
        <p:spPr>
          <a:xfrm>
            <a:off x="1195566" y="1070425"/>
            <a:ext cx="4318001" cy="3136479"/>
          </a:xfrm>
          <a:prstGeom prst="rect">
            <a:avLst/>
          </a:prstGeom>
        </p:spPr>
      </p:pic>
      <p:pic>
        <p:nvPicPr>
          <p:cNvPr id="11" name="Picture 10">
            <a:extLst>
              <a:ext uri="{FF2B5EF4-FFF2-40B4-BE49-F238E27FC236}">
                <a16:creationId xmlns:a16="http://schemas.microsoft.com/office/drawing/2014/main" id="{E118812D-1AA3-8314-7AE4-8BFA8656FAD0}"/>
              </a:ext>
            </a:extLst>
          </p:cNvPr>
          <p:cNvPicPr>
            <a:picLocks noChangeAspect="1"/>
          </p:cNvPicPr>
          <p:nvPr/>
        </p:nvPicPr>
        <p:blipFill>
          <a:blip r:embed="rId5"/>
          <a:stretch>
            <a:fillRect/>
          </a:stretch>
        </p:blipFill>
        <p:spPr>
          <a:xfrm rot="5400000">
            <a:off x="2170483" y="2460261"/>
            <a:ext cx="2368168" cy="6092467"/>
          </a:xfrm>
          <a:prstGeom prst="rect">
            <a:avLst/>
          </a:prstGeom>
        </p:spPr>
      </p:pic>
    </p:spTree>
    <p:extLst>
      <p:ext uri="{BB962C8B-B14F-4D97-AF65-F5344CB8AC3E}">
        <p14:creationId xmlns:p14="http://schemas.microsoft.com/office/powerpoint/2010/main" val="2024195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8755681" y="2002969"/>
            <a:ext cx="3413513" cy="2883353"/>
          </a:xfrm>
          <a:prstGeom prst="rect">
            <a:avLst/>
          </a:prstGeom>
          <a:noFill/>
        </p:spPr>
        <p:txBody>
          <a:bodyPr wrap="square">
            <a:spAutoFit/>
          </a:bodyPr>
          <a:lstStyle/>
          <a:p>
            <a:pPr algn="ctr" defTabSz="609630"/>
            <a:r>
              <a:rPr lang="en-US" sz="4534" b="1">
                <a:solidFill>
                  <a:srgbClr val="C00000"/>
                </a:solidFill>
                <a:latin typeface="Calibri"/>
              </a:rPr>
              <a:t>How important is groundwater to Arizona?</a:t>
            </a:r>
          </a:p>
        </p:txBody>
      </p:sp>
      <p:sp>
        <p:nvSpPr>
          <p:cNvPr id="5" name="object 7">
            <a:extLst>
              <a:ext uri="{FF2B5EF4-FFF2-40B4-BE49-F238E27FC236}">
                <a16:creationId xmlns:a16="http://schemas.microsoft.com/office/drawing/2014/main" id="{F9C10DF4-A8F0-2267-50A3-42B9B3944773}"/>
              </a:ext>
            </a:extLst>
          </p:cNvPr>
          <p:cNvSpPr txBox="1">
            <a:spLocks/>
          </p:cNvSpPr>
          <p:nvPr/>
        </p:nvSpPr>
        <p:spPr>
          <a:xfrm>
            <a:off x="576148" y="151921"/>
            <a:ext cx="9886289" cy="68767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srgbClr val="002776"/>
                </a:solidFill>
                <a:latin typeface="Calibri"/>
              </a:rPr>
              <a:t>LESSON 5</a:t>
            </a:r>
            <a:endParaRPr lang="en-US" sz="4000" b="1" kern="0">
              <a:solidFill>
                <a:srgbClr val="AB0520"/>
              </a:solidFill>
              <a:latin typeface="Calibri"/>
            </a:endParaRPr>
          </a:p>
        </p:txBody>
      </p:sp>
      <p:sp>
        <p:nvSpPr>
          <p:cNvPr id="7" name="Rectangle 6">
            <a:extLst>
              <a:ext uri="{FF2B5EF4-FFF2-40B4-BE49-F238E27FC236}">
                <a16:creationId xmlns:a16="http://schemas.microsoft.com/office/drawing/2014/main" id="{464D870B-B520-D950-CC5D-9449C86A9DB7}"/>
              </a:ext>
            </a:extLst>
          </p:cNvPr>
          <p:cNvSpPr/>
          <p:nvPr/>
        </p:nvSpPr>
        <p:spPr>
          <a:xfrm>
            <a:off x="237307" y="1426783"/>
            <a:ext cx="8534399" cy="52726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0486" name="Picture 6" descr="Water Your Facts | Arizona WaterFacts">
            <a:extLst>
              <a:ext uri="{FF2B5EF4-FFF2-40B4-BE49-F238E27FC236}">
                <a16:creationId xmlns:a16="http://schemas.microsoft.com/office/drawing/2014/main" id="{8219B5A0-59FC-3814-BA44-CEEBB67FC1D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37307" y="1372081"/>
            <a:ext cx="8534399" cy="533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45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732589" y="1383744"/>
            <a:ext cx="10726821" cy="781169"/>
          </a:xfrm>
          <a:prstGeom prst="rect">
            <a:avLst/>
          </a:prstGeom>
        </p:spPr>
        <p:txBody>
          <a:bodyPr>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panose="020F0502020204030204" pitchFamily="34" charset="0"/>
                <a:ea typeface="Calibri" panose="020F0502020204030204" pitchFamily="34" charset="0"/>
                <a:cs typeface="Calibri" panose="020F0502020204030204" pitchFamily="34" charset="0"/>
              </a:rPr>
              <a:t>Groundwater Connection</a:t>
            </a: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732589" y="2897942"/>
            <a:ext cx="10874195" cy="3046988"/>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 </a:t>
            </a:r>
            <a:r>
              <a:rPr lang="en-US" sz="4800" b="1" kern="0">
                <a:solidFill>
                  <a:sysClr val="windowText" lastClr="000000"/>
                </a:solidFill>
                <a:latin typeface="Calibri"/>
              </a:rPr>
              <a:t> </a:t>
            </a:r>
          </a:p>
          <a:p>
            <a:pPr marL="571529" indent="-571529" defTabSz="609630">
              <a:buFont typeface="Arial" panose="020B0604020202020204" pitchFamily="34" charset="0"/>
              <a:buChar char="•"/>
            </a:pPr>
            <a:r>
              <a:rPr lang="en-US" sz="3600">
                <a:solidFill>
                  <a:srgbClr val="002776"/>
                </a:solidFill>
                <a:latin typeface="Calibri"/>
              </a:rPr>
              <a:t>How does groundwater fit within the Arizona Water Cycle?</a:t>
            </a:r>
          </a:p>
          <a:p>
            <a:pPr marL="571529" indent="-571529" defTabSz="609630">
              <a:buFont typeface="Arial" panose="020B0604020202020204" pitchFamily="34" charset="0"/>
              <a:buChar char="•"/>
            </a:pPr>
            <a:r>
              <a:rPr lang="en-US" sz="3600">
                <a:solidFill>
                  <a:srgbClr val="002776"/>
                </a:solidFill>
                <a:latin typeface="Calibri"/>
              </a:rPr>
              <a:t>What is the relationship between groundwater and surface water?</a:t>
            </a:r>
          </a:p>
        </p:txBody>
      </p:sp>
      <p:sp>
        <p:nvSpPr>
          <p:cNvPr id="4" name="object 7">
            <a:extLst>
              <a:ext uri="{FF2B5EF4-FFF2-40B4-BE49-F238E27FC236}">
                <a16:creationId xmlns:a16="http://schemas.microsoft.com/office/drawing/2014/main" id="{CBBFA853-5499-90FB-BF0B-9900F7ABB867}"/>
              </a:ext>
            </a:extLst>
          </p:cNvPr>
          <p:cNvSpPr txBox="1">
            <a:spLocks/>
          </p:cNvSpPr>
          <p:nvPr/>
        </p:nvSpPr>
        <p:spPr>
          <a:xfrm>
            <a:off x="576148" y="-75298"/>
            <a:ext cx="9283469"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srgbClr val="002776"/>
                </a:solidFill>
                <a:latin typeface="Calibri"/>
              </a:rPr>
              <a:t>LESSON 5</a:t>
            </a:r>
            <a:endParaRPr lang="en-US" sz="4000" b="1" kern="0">
              <a:solidFill>
                <a:srgbClr val="AB0520"/>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5" name="Straight Connector 4">
            <a:extLst>
              <a:ext uri="{FF2B5EF4-FFF2-40B4-BE49-F238E27FC236}">
                <a16:creationId xmlns:a16="http://schemas.microsoft.com/office/drawing/2014/main" id="{001003D7-A4C0-6300-DFDC-E10CAB9ACCBD}"/>
              </a:ext>
            </a:extLst>
          </p:cNvPr>
          <p:cNvCxnSpPr>
            <a:cxnSpLocks/>
          </p:cNvCxnSpPr>
          <p:nvPr/>
        </p:nvCxnSpPr>
        <p:spPr>
          <a:xfrm>
            <a:off x="576148" y="650715"/>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93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iagram showing groundwater as saturated zones underground.">
            <a:extLst>
              <a:ext uri="{FF2B5EF4-FFF2-40B4-BE49-F238E27FC236}">
                <a16:creationId xmlns:a16="http://schemas.microsoft.com/office/drawing/2014/main" id="{DA23B4E0-C563-EC02-6AC4-ED749F25F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9" r="1873" b="7017"/>
          <a:stretch/>
        </p:blipFill>
        <p:spPr bwMode="auto">
          <a:xfrm>
            <a:off x="3867313" y="258976"/>
            <a:ext cx="8324687" cy="4699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529064-9931-4C0C-E465-94046DD1E916}"/>
              </a:ext>
            </a:extLst>
          </p:cNvPr>
          <p:cNvSpPr txBox="1"/>
          <p:nvPr/>
        </p:nvSpPr>
        <p:spPr>
          <a:xfrm>
            <a:off x="216979" y="234821"/>
            <a:ext cx="3433355" cy="1734064"/>
          </a:xfrm>
          <a:prstGeom prst="rect">
            <a:avLst/>
          </a:prstGeom>
          <a:noFill/>
        </p:spPr>
        <p:txBody>
          <a:bodyPr wrap="square" rtlCol="0">
            <a:spAutoFit/>
          </a:bodyPr>
          <a:lstStyle/>
          <a:p>
            <a:pPr algn="ctr" defTabSz="609630"/>
            <a:r>
              <a:rPr lang="en-US" sz="5334" b="1">
                <a:solidFill>
                  <a:srgbClr val="C00000"/>
                </a:solidFill>
                <a:latin typeface="Calibri"/>
              </a:rPr>
              <a:t>Let’s </a:t>
            </a:r>
          </a:p>
          <a:p>
            <a:pPr algn="ctr" defTabSz="609630"/>
            <a:r>
              <a:rPr lang="en-US" sz="5334" b="1">
                <a:solidFill>
                  <a:srgbClr val="C00000"/>
                </a:solidFill>
                <a:latin typeface="Calibri"/>
              </a:rPr>
              <a:t>Review!</a:t>
            </a:r>
          </a:p>
        </p:txBody>
      </p:sp>
      <p:sp>
        <p:nvSpPr>
          <p:cNvPr id="5" name="Rectangle 4">
            <a:extLst>
              <a:ext uri="{FF2B5EF4-FFF2-40B4-BE49-F238E27FC236}">
                <a16:creationId xmlns:a16="http://schemas.microsoft.com/office/drawing/2014/main" id="{F1BA2DAD-0679-E197-39DC-57091CFCB81B}"/>
              </a:ext>
            </a:extLst>
          </p:cNvPr>
          <p:cNvSpPr/>
          <p:nvPr/>
        </p:nvSpPr>
        <p:spPr>
          <a:xfrm>
            <a:off x="4572000" y="4958519"/>
            <a:ext cx="5529943" cy="1929296"/>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6" name="Rectangle 5">
            <a:extLst>
              <a:ext uri="{FF2B5EF4-FFF2-40B4-BE49-F238E27FC236}">
                <a16:creationId xmlns:a16="http://schemas.microsoft.com/office/drawing/2014/main" id="{7357847C-25FE-BD37-F3BE-6A5641CB9D0A}"/>
              </a:ext>
            </a:extLst>
          </p:cNvPr>
          <p:cNvSpPr/>
          <p:nvPr/>
        </p:nvSpPr>
        <p:spPr>
          <a:xfrm>
            <a:off x="0" y="2107126"/>
            <a:ext cx="3867313" cy="4750874"/>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8" name="object 9">
            <a:extLst>
              <a:ext uri="{FF2B5EF4-FFF2-40B4-BE49-F238E27FC236}">
                <a16:creationId xmlns:a16="http://schemas.microsoft.com/office/drawing/2014/main" id="{82E8FC18-6F2C-9B8C-FB7F-97DA53E02AA6}"/>
              </a:ext>
            </a:extLst>
          </p:cNvPr>
          <p:cNvSpPr txBox="1"/>
          <p:nvPr/>
        </p:nvSpPr>
        <p:spPr>
          <a:xfrm>
            <a:off x="6349454" y="4975986"/>
            <a:ext cx="1975035" cy="749041"/>
          </a:xfrm>
          <a:prstGeom prst="rect">
            <a:avLst/>
          </a:prstGeom>
        </p:spPr>
        <p:txBody>
          <a:bodyPr vert="horz" wrap="square" lIns="0" tIns="0" rIns="0" bIns="0" rtlCol="0">
            <a:noAutofit/>
          </a:bodyPr>
          <a:lstStyle/>
          <a:p>
            <a:pPr marL="8467" defTabSz="609630">
              <a:spcBef>
                <a:spcPts val="83"/>
              </a:spcBef>
              <a:tabLst>
                <a:tab pos="1322983" algn="l"/>
              </a:tabLst>
            </a:pPr>
            <a:r>
              <a:rPr lang="en-US" sz="4000" b="1">
                <a:solidFill>
                  <a:prstClr val="white"/>
                </a:solidFill>
                <a:latin typeface="Calibri" panose="020F0502020204030204" pitchFamily="34" charset="0"/>
                <a:cs typeface="Calibri" panose="020F0502020204030204" pitchFamily="34" charset="0"/>
              </a:rPr>
              <a:t>Aquifer:</a:t>
            </a:r>
            <a:endParaRPr sz="4000" b="1">
              <a:solidFill>
                <a:prstClr val="white"/>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4165538D-D689-B65F-FA62-B48B7B7E861B}"/>
              </a:ext>
            </a:extLst>
          </p:cNvPr>
          <p:cNvCxnSpPr>
            <a:cxnSpLocks/>
          </p:cNvCxnSpPr>
          <p:nvPr/>
        </p:nvCxnSpPr>
        <p:spPr>
          <a:xfrm>
            <a:off x="393304" y="3194716"/>
            <a:ext cx="3040051"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1" name="object 10">
            <a:extLst>
              <a:ext uri="{FF2B5EF4-FFF2-40B4-BE49-F238E27FC236}">
                <a16:creationId xmlns:a16="http://schemas.microsoft.com/office/drawing/2014/main" id="{8B2D7574-81C1-028D-C7FD-E581AE54AB7E}"/>
              </a:ext>
            </a:extLst>
          </p:cNvPr>
          <p:cNvSpPr txBox="1"/>
          <p:nvPr/>
        </p:nvSpPr>
        <p:spPr>
          <a:xfrm>
            <a:off x="136250" y="3429000"/>
            <a:ext cx="3297105" cy="1170705"/>
          </a:xfrm>
          <a:prstGeom prst="rect">
            <a:avLst/>
          </a:prstGeom>
        </p:spPr>
        <p:txBody>
          <a:bodyPr vert="horz" wrap="square" lIns="0" tIns="0" rIns="0" bIns="0" rtlCol="0">
            <a:noAutofit/>
          </a:bodyPr>
          <a:lstStyle/>
          <a:p>
            <a:pPr marL="8467" marR="3387" algn="ctr" defTabSz="609630">
              <a:lnSpc>
                <a:spcPct val="120000"/>
              </a:lnSpc>
              <a:spcBef>
                <a:spcPts val="67"/>
              </a:spcBef>
            </a:pPr>
            <a:r>
              <a:rPr lang="en-US" sz="2133" b="1">
                <a:solidFill>
                  <a:prstClr val="white"/>
                </a:solidFill>
                <a:latin typeface="Calibri"/>
              </a:rPr>
              <a:t>Groundwater moves between the spaces and pores and is pulled down due to gravity. The bigger the spaces between the materials, the faster or easier the water can move around it. </a:t>
            </a:r>
            <a:endParaRPr lang="en-US" sz="2133" b="1">
              <a:solidFill>
                <a:prstClr val="white"/>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DE61E72A-4523-4A81-A1E7-E5BCA4DD1F1F}"/>
              </a:ext>
            </a:extLst>
          </p:cNvPr>
          <p:cNvCxnSpPr>
            <a:cxnSpLocks/>
          </p:cNvCxnSpPr>
          <p:nvPr/>
        </p:nvCxnSpPr>
        <p:spPr>
          <a:xfrm>
            <a:off x="5461448" y="5542311"/>
            <a:ext cx="3416595"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4" name="object 10">
            <a:extLst>
              <a:ext uri="{FF2B5EF4-FFF2-40B4-BE49-F238E27FC236}">
                <a16:creationId xmlns:a16="http://schemas.microsoft.com/office/drawing/2014/main" id="{EA56F460-7909-DF08-E6B1-F8C99246F206}"/>
              </a:ext>
            </a:extLst>
          </p:cNvPr>
          <p:cNvSpPr txBox="1"/>
          <p:nvPr/>
        </p:nvSpPr>
        <p:spPr>
          <a:xfrm>
            <a:off x="4977548" y="5629711"/>
            <a:ext cx="4718847" cy="1170705"/>
          </a:xfrm>
          <a:prstGeom prst="rect">
            <a:avLst/>
          </a:prstGeom>
        </p:spPr>
        <p:txBody>
          <a:bodyPr vert="horz" wrap="square" lIns="0" tIns="0" rIns="0" bIns="0" rtlCol="0">
            <a:noAutofit/>
          </a:bodyPr>
          <a:lstStyle/>
          <a:p>
            <a:pPr marL="8467" marR="3387" algn="ctr" defTabSz="609630">
              <a:lnSpc>
                <a:spcPct val="120000"/>
              </a:lnSpc>
              <a:spcBef>
                <a:spcPts val="67"/>
              </a:spcBef>
            </a:pPr>
            <a:r>
              <a:rPr lang="en-US" sz="2133" b="1">
                <a:solidFill>
                  <a:prstClr val="white"/>
                </a:solidFill>
                <a:latin typeface="Calibri"/>
              </a:rPr>
              <a:t>An area where significant groundwater is present. Groundwater is flows between layers of earth materials. </a:t>
            </a:r>
            <a:endParaRPr lang="en-US" sz="2133" b="1">
              <a:solidFill>
                <a:prstClr val="white"/>
              </a:solidFill>
              <a:latin typeface="Calibri" panose="020F0502020204030204" pitchFamily="34" charset="0"/>
              <a:cs typeface="Calibri" panose="020F0502020204030204" pitchFamily="34" charset="0"/>
            </a:endParaRPr>
          </a:p>
        </p:txBody>
      </p:sp>
      <p:sp>
        <p:nvSpPr>
          <p:cNvPr id="15" name="object 9">
            <a:extLst>
              <a:ext uri="{FF2B5EF4-FFF2-40B4-BE49-F238E27FC236}">
                <a16:creationId xmlns:a16="http://schemas.microsoft.com/office/drawing/2014/main" id="{46A3BAD7-ED5B-8B36-D0F4-436E6E52B52D}"/>
              </a:ext>
            </a:extLst>
          </p:cNvPr>
          <p:cNvSpPr txBox="1"/>
          <p:nvPr/>
        </p:nvSpPr>
        <p:spPr>
          <a:xfrm>
            <a:off x="620195" y="2445675"/>
            <a:ext cx="2634253" cy="749041"/>
          </a:xfrm>
          <a:prstGeom prst="rect">
            <a:avLst/>
          </a:prstGeom>
        </p:spPr>
        <p:txBody>
          <a:bodyPr vert="horz" wrap="square" lIns="0" tIns="0" rIns="0" bIns="0" rtlCol="0">
            <a:noAutofit/>
          </a:bodyPr>
          <a:lstStyle/>
          <a:p>
            <a:pPr marL="8467" defTabSz="609630">
              <a:spcBef>
                <a:spcPts val="83"/>
              </a:spcBef>
              <a:tabLst>
                <a:tab pos="1322983" algn="l"/>
              </a:tabLst>
            </a:pPr>
            <a:r>
              <a:rPr lang="en-US" sz="4000" b="1">
                <a:solidFill>
                  <a:prstClr val="white"/>
                </a:solidFill>
                <a:latin typeface="Calibri" panose="020F0502020204030204" pitchFamily="34" charset="0"/>
                <a:cs typeface="Calibri" panose="020F0502020204030204" pitchFamily="34" charset="0"/>
              </a:rPr>
              <a:t>Pore Spaces</a:t>
            </a:r>
            <a:endParaRPr sz="4000" b="1">
              <a:solidFill>
                <a:prstClr val="white"/>
              </a:solidFill>
              <a:latin typeface="Calibri" panose="020F0502020204030204" pitchFamily="34" charset="0"/>
              <a:cs typeface="Calibri" panose="020F0502020204030204" pitchFamily="34" charset="0"/>
            </a:endParaRPr>
          </a:p>
        </p:txBody>
      </p:sp>
      <p:pic>
        <p:nvPicPr>
          <p:cNvPr id="7" name="Picture 6" descr="A group of water drops&#10;&#10;Description automatically generated">
            <a:extLst>
              <a:ext uri="{FF2B5EF4-FFF2-40B4-BE49-F238E27FC236}">
                <a16:creationId xmlns:a16="http://schemas.microsoft.com/office/drawing/2014/main" id="{C4B5DF62-94B5-6C21-11A4-715D7B1A76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2095" y1="35663" x2="32095" y2="35663"/>
                        <a14:foregroundMark x1="31048" y1="30100" x2="32762" y2="34665"/>
                        <a14:foregroundMark x1="69619" y1="33666" x2="69619" y2="33666"/>
                        <a14:foregroundMark x1="68286" y1="35663" x2="68286" y2="35663"/>
                        <a14:foregroundMark x1="56286" y1="17689" x2="56286" y2="17689"/>
                        <a14:foregroundMark x1="36381" y1="15264" x2="36381" y2="15264"/>
                        <a14:foregroundMark x1="40000" y1="31669" x2="40000" y2="31669"/>
                        <a14:foregroundMark x1="29048" y1="18688" x2="29048" y2="18688"/>
                        <a14:foregroundMark x1="22762" y1="34094" x2="22762" y2="34094"/>
                        <a14:foregroundMark x1="18762" y1="48074" x2="18762" y2="48074"/>
                        <a14:foregroundMark x1="16476" y1="27104" x2="16476" y2="27104"/>
                        <a14:foregroundMark x1="73238" y1="44650" x2="73238" y2="44650"/>
                        <a14:foregroundMark x1="82190" y1="45078" x2="82190" y2="45078"/>
                        <a14:foregroundMark x1="80190" y1="29672" x2="80190" y2="29672"/>
                        <a14:foregroundMark x1="57619" y1="25250" x2="57619" y2="25250"/>
                        <a14:foregroundMark x1="62286" y1="20685" x2="62286" y2="20685"/>
                        <a14:foregroundMark x1="24762" y1="20257" x2="24762" y2="20257"/>
                        <a14:foregroundMark x1="13429" y1="35663" x2="13429" y2="3566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96000" y="-197341"/>
            <a:ext cx="4267200" cy="2848864"/>
          </a:xfrm>
          <a:prstGeom prst="rect">
            <a:avLst/>
          </a:prstGeom>
        </p:spPr>
      </p:pic>
    </p:spTree>
    <p:extLst>
      <p:ext uri="{BB962C8B-B14F-4D97-AF65-F5344CB8AC3E}">
        <p14:creationId xmlns:p14="http://schemas.microsoft.com/office/powerpoint/2010/main" val="41659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5285376" y="1163011"/>
            <a:ext cx="6795760" cy="762000"/>
          </a:xfrm>
          <a:prstGeom prst="rect">
            <a:avLst/>
          </a:prstGeom>
        </p:spPr>
        <p:txBody>
          <a:bodyPr/>
          <a:lstStyle>
            <a:lvl1pPr eaLnBrk="1" hangingPunct="1">
              <a:defRPr>
                <a:latin typeface="+mj-lt"/>
                <a:ea typeface="+mj-ea"/>
                <a:cs typeface="+mj-cs"/>
              </a:defRPr>
            </a:lvl1pPr>
          </a:lstStyle>
          <a:p>
            <a:pPr algn="ctr" defTabSz="609630"/>
            <a:r>
              <a:rPr lang="en-US" sz="5334" b="1" kern="0">
                <a:solidFill>
                  <a:srgbClr val="002776"/>
                </a:solidFill>
                <a:latin typeface="Calibri"/>
              </a:rPr>
              <a:t>Well, well, well, what do we have here?</a:t>
            </a:r>
          </a:p>
        </p:txBody>
      </p:sp>
      <p:sp>
        <p:nvSpPr>
          <p:cNvPr id="6" name="TextBox 5">
            <a:extLst>
              <a:ext uri="{FF2B5EF4-FFF2-40B4-BE49-F238E27FC236}">
                <a16:creationId xmlns:a16="http://schemas.microsoft.com/office/drawing/2014/main" id="{A4A78A99-CAD4-3BB0-E784-70ECDA29D4C9}"/>
              </a:ext>
            </a:extLst>
          </p:cNvPr>
          <p:cNvSpPr txBox="1"/>
          <p:nvPr/>
        </p:nvSpPr>
        <p:spPr>
          <a:xfrm>
            <a:off x="5839798" y="3010432"/>
            <a:ext cx="5686917" cy="2678041"/>
          </a:xfrm>
          <a:prstGeom prst="rect">
            <a:avLst/>
          </a:prstGeom>
          <a:noFill/>
        </p:spPr>
        <p:txBody>
          <a:bodyPr wrap="square">
            <a:spAutoFit/>
          </a:bodyPr>
          <a:lstStyle/>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How do we get to and use groundwater?</a:t>
            </a:r>
          </a:p>
          <a:p>
            <a:pPr marL="381019" indent="-381019" defTabSz="609630">
              <a:buFont typeface="Wingdings" panose="05000000000000000000" pitchFamily="2" charset="2"/>
              <a:buChar char="Ø"/>
            </a:pPr>
            <a:endParaRPr lang="en-US" sz="2667" b="1">
              <a:solidFill>
                <a:srgbClr val="002776"/>
              </a:solidFill>
              <a:latin typeface="Arial" panose="020B0604020202020204" pitchFamily="34" charset="0"/>
            </a:endParaRPr>
          </a:p>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Both individual landowners and city municipalities drill wells to access groundwater.</a:t>
            </a:r>
            <a:br>
              <a:rPr lang="en-US" sz="2667" b="1">
                <a:solidFill>
                  <a:srgbClr val="002776"/>
                </a:solidFill>
                <a:latin typeface="Arial" panose="020B0604020202020204" pitchFamily="34" charset="0"/>
              </a:rPr>
            </a:br>
            <a:endParaRPr lang="en-US" sz="800" b="1">
              <a:solidFill>
                <a:srgbClr val="002776"/>
              </a:solidFill>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576148" y="129292"/>
            <a:ext cx="11190550" cy="71030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srgbClr val="002776"/>
                </a:solidFill>
                <a:latin typeface="Calibri"/>
              </a:rPr>
              <a:t>LESSON 5</a:t>
            </a:r>
            <a:endParaRPr lang="en-US" sz="4000" b="1" kern="0">
              <a:solidFill>
                <a:srgbClr val="AB0520"/>
              </a:solidFill>
              <a:latin typeface="Calibri"/>
            </a:endParaRPr>
          </a:p>
        </p:txBody>
      </p:sp>
      <p:pic>
        <p:nvPicPr>
          <p:cNvPr id="7" name="Picture 6" descr="A map with blue dots&#10;&#10;Description automatically generated">
            <a:extLst>
              <a:ext uri="{FF2B5EF4-FFF2-40B4-BE49-F238E27FC236}">
                <a16:creationId xmlns:a16="http://schemas.microsoft.com/office/drawing/2014/main" id="{4A584F83-D586-FE70-6255-01277BE093D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1793" r="20868"/>
          <a:stretch/>
        </p:blipFill>
        <p:spPr>
          <a:xfrm>
            <a:off x="198186" y="1014296"/>
            <a:ext cx="4800534" cy="5507561"/>
          </a:xfrm>
          <a:prstGeom prst="rect">
            <a:avLst/>
          </a:prstGeom>
        </p:spPr>
      </p:pic>
    </p:spTree>
    <p:extLst>
      <p:ext uri="{BB962C8B-B14F-4D97-AF65-F5344CB8AC3E}">
        <p14:creationId xmlns:p14="http://schemas.microsoft.com/office/powerpoint/2010/main" val="779517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327708" y="1035691"/>
            <a:ext cx="6496594" cy="1446550"/>
          </a:xfrm>
          <a:prstGeom prst="rect">
            <a:avLst/>
          </a:prstGeom>
          <a:noFill/>
        </p:spPr>
        <p:txBody>
          <a:bodyPr wrap="square" rtlCol="0">
            <a:spAutoFit/>
          </a:bodyPr>
          <a:lstStyle/>
          <a:p>
            <a:pPr algn="ctr" defTabSz="609630"/>
            <a:r>
              <a:rPr lang="en-US" sz="4400" b="1">
                <a:solidFill>
                  <a:prstClr val="white"/>
                </a:solidFill>
                <a:latin typeface="Calibri"/>
              </a:rPr>
              <a:t>How do we pump it up</a:t>
            </a:r>
          </a:p>
          <a:p>
            <a:pPr algn="ctr" defTabSz="609630"/>
            <a:r>
              <a:rPr lang="en-US" sz="4400" b="1">
                <a:solidFill>
                  <a:prstClr val="white"/>
                </a:solidFill>
                <a:latin typeface="Calibri"/>
              </a:rPr>
              <a:t> and why?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prstClr val="white"/>
                </a:solidFill>
                <a:latin typeface="Calibri"/>
              </a:rPr>
              <a:t>LESSON 5</a:t>
            </a:r>
            <a:endParaRPr lang="en-US" sz="4000" b="1" kern="0">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567070" y="2532236"/>
            <a:ext cx="5992756" cy="2133601"/>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24413" indent="-424413" defTabSz="609630">
              <a:lnSpc>
                <a:spcPct val="90000"/>
              </a:lnSpc>
              <a:buClr>
                <a:prstClr val="white"/>
              </a:buClr>
              <a:buFont typeface="Wingdings" panose="05000000000000000000" pitchFamily="2" charset="2"/>
              <a:buChar char="Ø"/>
            </a:pPr>
            <a:r>
              <a:rPr lang="en-US" sz="2400">
                <a:solidFill>
                  <a:prstClr val="white"/>
                </a:solidFill>
              </a:rPr>
              <a:t>We use it for drinking water, agriculture, and for pretty much everything else. </a:t>
            </a:r>
          </a:p>
          <a:p>
            <a:pPr marL="424413" indent="-424413" defTabSz="609630">
              <a:lnSpc>
                <a:spcPct val="90000"/>
              </a:lnSpc>
              <a:buClr>
                <a:prstClr val="white"/>
              </a:buClr>
              <a:buFont typeface="Wingdings" panose="05000000000000000000" pitchFamily="2" charset="2"/>
              <a:buChar char="Ø"/>
            </a:pPr>
            <a:endParaRPr lang="en-US" sz="667">
              <a:solidFill>
                <a:prstClr val="white"/>
              </a:solidFill>
            </a:endParaRPr>
          </a:p>
          <a:p>
            <a:pPr marL="424413" indent="-424413" defTabSz="609630">
              <a:lnSpc>
                <a:spcPct val="90000"/>
              </a:lnSpc>
              <a:buClr>
                <a:prstClr val="white"/>
              </a:buClr>
              <a:buFont typeface="Wingdings" panose="05000000000000000000" pitchFamily="2" charset="2"/>
              <a:buChar char="Ø"/>
            </a:pPr>
            <a:r>
              <a:rPr lang="en-US" sz="2400">
                <a:solidFill>
                  <a:prstClr val="white"/>
                </a:solidFill>
              </a:rPr>
              <a:t>Do different places have different amounts of groundwater? Do you think it is evenly distributed under Arizona?  </a:t>
            </a:r>
          </a:p>
        </p:txBody>
      </p:sp>
      <p:pic>
        <p:nvPicPr>
          <p:cNvPr id="1026" name="Picture 2">
            <a:extLst>
              <a:ext uri="{FF2B5EF4-FFF2-40B4-BE49-F238E27FC236}">
                <a16:creationId xmlns:a16="http://schemas.microsoft.com/office/drawing/2014/main" id="{310E095F-0272-0BB3-62A2-32C3EFCDC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778" y="1119968"/>
            <a:ext cx="4914991" cy="56124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ater Your Facts | Arizona WaterFacts">
            <a:extLst>
              <a:ext uri="{FF2B5EF4-FFF2-40B4-BE49-F238E27FC236}">
                <a16:creationId xmlns:a16="http://schemas.microsoft.com/office/drawing/2014/main" id="{F316C298-FFB1-FB1F-DDE9-E13D1AC2910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12843" y="4375213"/>
            <a:ext cx="5207918" cy="267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78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5319290" y="933553"/>
            <a:ext cx="6795760" cy="762000"/>
          </a:xfrm>
          <a:prstGeom prst="rect">
            <a:avLst/>
          </a:prstGeom>
        </p:spPr>
        <p:txBody>
          <a:bodyPr/>
          <a:lstStyle>
            <a:lvl1pPr eaLnBrk="1" hangingPunct="1">
              <a:defRPr>
                <a:latin typeface="+mj-lt"/>
                <a:ea typeface="+mj-ea"/>
                <a:cs typeface="+mj-cs"/>
              </a:defRPr>
            </a:lvl1pPr>
          </a:lstStyle>
          <a:p>
            <a:pPr algn="ctr" defTabSz="609630"/>
            <a:r>
              <a:rPr lang="en-US" sz="5334" b="1" kern="0">
                <a:solidFill>
                  <a:srgbClr val="002776"/>
                </a:solidFill>
                <a:latin typeface="Calibri"/>
              </a:rPr>
              <a:t>Deeper Dive: We all need and use water!</a:t>
            </a:r>
          </a:p>
        </p:txBody>
      </p:sp>
      <p:sp>
        <p:nvSpPr>
          <p:cNvPr id="6" name="TextBox 5">
            <a:extLst>
              <a:ext uri="{FF2B5EF4-FFF2-40B4-BE49-F238E27FC236}">
                <a16:creationId xmlns:a16="http://schemas.microsoft.com/office/drawing/2014/main" id="{A4A78A99-CAD4-3BB0-E784-70ECDA29D4C9}"/>
              </a:ext>
            </a:extLst>
          </p:cNvPr>
          <p:cNvSpPr txBox="1"/>
          <p:nvPr/>
        </p:nvSpPr>
        <p:spPr>
          <a:xfrm>
            <a:off x="5765144" y="2671732"/>
            <a:ext cx="6349906" cy="1446743"/>
          </a:xfrm>
          <a:prstGeom prst="rect">
            <a:avLst/>
          </a:prstGeom>
          <a:noFill/>
        </p:spPr>
        <p:txBody>
          <a:bodyPr wrap="square">
            <a:spAutoFit/>
          </a:bodyPr>
          <a:lstStyle/>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What if we just keep pumping and taking all the groundwater we want? Can this lead to problems?</a:t>
            </a:r>
            <a:br>
              <a:rPr lang="en-US" sz="2667" b="1">
                <a:solidFill>
                  <a:srgbClr val="002776"/>
                </a:solidFill>
                <a:latin typeface="Arial" panose="020B0604020202020204" pitchFamily="34" charset="0"/>
              </a:rPr>
            </a:br>
            <a:endParaRPr lang="en-US" sz="800" b="1">
              <a:solidFill>
                <a:srgbClr val="002776"/>
              </a:solidFill>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576148" y="129292"/>
            <a:ext cx="11190550" cy="71030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GROUNDWATER IN ARIZONA: </a:t>
            </a:r>
            <a:r>
              <a:rPr lang="en-US" sz="4000" b="1">
                <a:solidFill>
                  <a:srgbClr val="002776"/>
                </a:solidFill>
                <a:latin typeface="Calibri"/>
              </a:rPr>
              <a:t>LESSON 5</a:t>
            </a:r>
            <a:endParaRPr lang="en-US" sz="4000" b="1" kern="0">
              <a:solidFill>
                <a:srgbClr val="AB0520"/>
              </a:solidFill>
              <a:latin typeface="Calibri"/>
            </a:endParaRPr>
          </a:p>
        </p:txBody>
      </p:sp>
      <p:pic>
        <p:nvPicPr>
          <p:cNvPr id="2050" name="Picture 2">
            <a:extLst>
              <a:ext uri="{FF2B5EF4-FFF2-40B4-BE49-F238E27FC236}">
                <a16:creationId xmlns:a16="http://schemas.microsoft.com/office/drawing/2014/main" id="{B7F7DBDD-58D0-92DC-1DDD-2B79FA499F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63" b="28667"/>
          <a:stretch/>
        </p:blipFill>
        <p:spPr bwMode="auto">
          <a:xfrm>
            <a:off x="425303" y="954918"/>
            <a:ext cx="5206333" cy="5903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015F29A-3573-E1DA-A8E9-54227B1EED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395" t="93532" r="28624"/>
          <a:stretch/>
        </p:blipFill>
        <p:spPr bwMode="auto">
          <a:xfrm>
            <a:off x="0" y="5951639"/>
            <a:ext cx="2473235" cy="64268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BC316A8-4FEC-31B6-A3A7-62A60B69A564}"/>
              </a:ext>
            </a:extLst>
          </p:cNvPr>
          <p:cNvGrpSpPr/>
          <p:nvPr/>
        </p:nvGrpSpPr>
        <p:grpSpPr>
          <a:xfrm>
            <a:off x="5671356" y="4256088"/>
            <a:ext cx="5539639" cy="2071055"/>
            <a:chOff x="8507033" y="6384132"/>
            <a:chExt cx="8309459" cy="3106582"/>
          </a:xfrm>
        </p:grpSpPr>
        <p:pic>
          <p:nvPicPr>
            <p:cNvPr id="2" name="Picture 2">
              <a:extLst>
                <a:ext uri="{FF2B5EF4-FFF2-40B4-BE49-F238E27FC236}">
                  <a16:creationId xmlns:a16="http://schemas.microsoft.com/office/drawing/2014/main" id="{BBBC662E-A4B7-A78A-EF87-175EE1ADF4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477" t="71360" b="12247"/>
            <a:stretch/>
          </p:blipFill>
          <p:spPr bwMode="auto">
            <a:xfrm>
              <a:off x="11584092" y="6384132"/>
              <a:ext cx="52324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C639AD3-535D-5EC0-581A-D1F2EFFA07C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07" t="66540" r="58943" b="12355"/>
            <a:stretch/>
          </p:blipFill>
          <p:spPr bwMode="auto">
            <a:xfrm>
              <a:off x="8507033" y="6384132"/>
              <a:ext cx="3017480" cy="3106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2C45A3D-D1DD-D8E6-5C80-2EEB6A92710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596" t="88066" r="36925" b="8722"/>
            <a:stretch/>
          </p:blipFill>
          <p:spPr bwMode="auto">
            <a:xfrm>
              <a:off x="12750800" y="8999211"/>
              <a:ext cx="2456853" cy="4727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1209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C4ABE-D63A-13C3-0CDF-0336BD2F370F}"/>
              </a:ext>
            </a:extLst>
          </p:cNvPr>
          <p:cNvSpPr txBox="1"/>
          <p:nvPr/>
        </p:nvSpPr>
        <p:spPr>
          <a:xfrm>
            <a:off x="80211" y="19216"/>
            <a:ext cx="12031577" cy="1077218"/>
          </a:xfrm>
          <a:prstGeom prst="rect">
            <a:avLst/>
          </a:prstGeom>
          <a:noFill/>
        </p:spPr>
        <p:txBody>
          <a:bodyPr wrap="square" rtlCol="0">
            <a:spAutoFit/>
          </a:bodyPr>
          <a:lstStyle/>
          <a:p>
            <a:pPr algn="ctr" defTabSz="609630"/>
            <a:r>
              <a:rPr lang="en-US" sz="6400" b="1">
                <a:solidFill>
                  <a:prstClr val="white"/>
                </a:solidFill>
                <a:latin typeface="Calibri"/>
              </a:rPr>
              <a:t>Going, Going, Gone?</a:t>
            </a:r>
          </a:p>
        </p:txBody>
      </p:sp>
      <p:sp>
        <p:nvSpPr>
          <p:cNvPr id="3" name="AutoShape 2">
            <a:extLst>
              <a:ext uri="{FF2B5EF4-FFF2-40B4-BE49-F238E27FC236}">
                <a16:creationId xmlns:a16="http://schemas.microsoft.com/office/drawing/2014/main" id="{650D7F75-0234-4654-0545-F1A3245FC0F1}"/>
              </a:ext>
            </a:extLst>
          </p:cNvPr>
          <p:cNvSpPr>
            <a:spLocks noChangeAspect="1" noChangeArrowheads="1"/>
          </p:cNvSpPr>
          <p:nvPr/>
        </p:nvSpPr>
        <p:spPr bwMode="auto">
          <a:xfrm>
            <a:off x="2821172" y="3327400"/>
            <a:ext cx="3376428" cy="33764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algn="ctr" defTabSz="609630"/>
            <a:endParaRPr lang="en-US" sz="1200">
              <a:solidFill>
                <a:prstClr val="black"/>
              </a:solidFill>
              <a:latin typeface="Calibri"/>
            </a:endParaRPr>
          </a:p>
        </p:txBody>
      </p:sp>
      <p:sp>
        <p:nvSpPr>
          <p:cNvPr id="6" name="AutoShape 4">
            <a:extLst>
              <a:ext uri="{FF2B5EF4-FFF2-40B4-BE49-F238E27FC236}">
                <a16:creationId xmlns:a16="http://schemas.microsoft.com/office/drawing/2014/main" id="{DE188A52-892E-9C0A-75F1-6BC5BBE1BC33}"/>
              </a:ext>
            </a:extLst>
          </p:cNvPr>
          <p:cNvSpPr>
            <a:spLocks noChangeAspect="1" noChangeArrowheads="1"/>
          </p:cNvSpPr>
          <p:nvPr/>
        </p:nvSpPr>
        <p:spPr bwMode="auto">
          <a:xfrm>
            <a:off x="2821172" y="3327400"/>
            <a:ext cx="3376428" cy="33764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algn="ctr" defTabSz="609630"/>
            <a:endParaRPr lang="en-US" sz="1200">
              <a:solidFill>
                <a:prstClr val="black"/>
              </a:solidFill>
              <a:latin typeface="Calibri"/>
            </a:endParaRPr>
          </a:p>
        </p:txBody>
      </p:sp>
      <p:pic>
        <p:nvPicPr>
          <p:cNvPr id="27650" name="Picture 2" descr="Shallow Groundwater Primer | Watershed Management Group">
            <a:extLst>
              <a:ext uri="{FF2B5EF4-FFF2-40B4-BE49-F238E27FC236}">
                <a16:creationId xmlns:a16="http://schemas.microsoft.com/office/drawing/2014/main" id="{C4D9C965-1CF6-BB82-8060-FB86C7817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018"/>
            <a:ext cx="12249819" cy="690003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F6BC7CF-93CB-2026-0A80-7F4AE7EDA2D4}"/>
              </a:ext>
            </a:extLst>
          </p:cNvPr>
          <p:cNvSpPr txBox="1">
            <a:spLocks/>
          </p:cNvSpPr>
          <p:nvPr/>
        </p:nvSpPr>
        <p:spPr>
          <a:xfrm>
            <a:off x="385458" y="1105890"/>
            <a:ext cx="4123928" cy="762000"/>
          </a:xfrm>
          <a:prstGeom prst="rect">
            <a:avLst/>
          </a:prstGeom>
        </p:spPr>
        <p:txBody>
          <a:bodyPr/>
          <a:lstStyle>
            <a:lvl1pPr eaLnBrk="1" hangingPunct="1">
              <a:defRPr>
                <a:latin typeface="+mj-lt"/>
                <a:ea typeface="+mj-ea"/>
                <a:cs typeface="+mj-cs"/>
              </a:defRPr>
            </a:lvl1pPr>
          </a:lstStyle>
          <a:p>
            <a:pPr algn="ctr" defTabSz="609630"/>
            <a:r>
              <a:rPr lang="en-US" sz="5867" b="1" kern="0">
                <a:solidFill>
                  <a:srgbClr val="C00000"/>
                </a:solidFill>
                <a:latin typeface="Calibri"/>
              </a:rPr>
              <a:t>Decline &amp; Depletion</a:t>
            </a:r>
          </a:p>
        </p:txBody>
      </p:sp>
    </p:spTree>
    <p:extLst>
      <p:ext uri="{BB962C8B-B14F-4D97-AF65-F5344CB8AC3E}">
        <p14:creationId xmlns:p14="http://schemas.microsoft.com/office/powerpoint/2010/main" val="2518626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6" name="TextBox 5">
            <a:extLst>
              <a:ext uri="{FF2B5EF4-FFF2-40B4-BE49-F238E27FC236}">
                <a16:creationId xmlns:a16="http://schemas.microsoft.com/office/drawing/2014/main" id="{42EE963B-3179-8CC2-20FC-981782428FE4}"/>
              </a:ext>
            </a:extLst>
          </p:cNvPr>
          <p:cNvSpPr txBox="1"/>
          <p:nvPr/>
        </p:nvSpPr>
        <p:spPr>
          <a:xfrm>
            <a:off x="4928836" y="126118"/>
            <a:ext cx="7300715" cy="1734064"/>
          </a:xfrm>
          <a:prstGeom prst="rect">
            <a:avLst/>
          </a:prstGeom>
          <a:noFill/>
        </p:spPr>
        <p:txBody>
          <a:bodyPr wrap="square" rtlCol="0">
            <a:spAutoFit/>
          </a:bodyPr>
          <a:lstStyle/>
          <a:p>
            <a:pPr algn="ctr" defTabSz="609630"/>
            <a:r>
              <a:rPr lang="en-US" sz="5334" b="1">
                <a:solidFill>
                  <a:prstClr val="white"/>
                </a:solidFill>
                <a:latin typeface="Calibri"/>
              </a:rPr>
              <a:t>Sink Holes, Fissures &amp; Land Subsidence, Oh My! </a:t>
            </a:r>
          </a:p>
        </p:txBody>
      </p:sp>
      <p:pic>
        <p:nvPicPr>
          <p:cNvPr id="4" name="Picture 2" descr="Subsidence in the Willcox Basin | AZGS">
            <a:extLst>
              <a:ext uri="{FF2B5EF4-FFF2-40B4-BE49-F238E27FC236}">
                <a16:creationId xmlns:a16="http://schemas.microsoft.com/office/drawing/2014/main" id="{E9C60FC7-75F6-DC12-B757-9C2502096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836" y="1875760"/>
            <a:ext cx="7263165" cy="50632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A961D2-E056-980D-B620-E9DAC1271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928836" cy="36954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6FA96E54-2B7B-A6FF-9120-6F29F29BA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8769"/>
            <a:ext cx="7157149" cy="330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66499"/>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ab3c3c4529f29c162f4e51af04ae84c5">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5c2883e15ab96eb4db86e112453e4616"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83879-66FC-4623-A2DF-127D5AC0B67E}">
  <ds:schemaRefs>
    <ds:schemaRef ds:uri="http://schemas.microsoft.com/office/2006/metadata/properties"/>
    <ds:schemaRef ds:uri="http://schemas.microsoft.com/office/infopath/2007/PartnerControls"/>
    <ds:schemaRef ds:uri="45cddd84-9009-4611-b816-377d489ab1d4"/>
    <ds:schemaRef ds:uri="26ede100-5152-44e7-a4c8-19ec410de5d4"/>
  </ds:schemaRefs>
</ds:datastoreItem>
</file>

<file path=customXml/itemProps2.xml><?xml version="1.0" encoding="utf-8"?>
<ds:datastoreItem xmlns:ds="http://schemas.openxmlformats.org/officeDocument/2006/customXml" ds:itemID="{CB0998F4-AC4C-4803-9417-9726937F98E8}">
  <ds:schemaRefs>
    <ds:schemaRef ds:uri="http://schemas.microsoft.com/sharepoint/v3/contenttype/forms"/>
  </ds:schemaRefs>
</ds:datastoreItem>
</file>

<file path=customXml/itemProps3.xml><?xml version="1.0" encoding="utf-8"?>
<ds:datastoreItem xmlns:ds="http://schemas.openxmlformats.org/officeDocument/2006/customXml" ds:itemID="{DCCE8F76-CC93-4040-93F3-0280528AC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ede100-5152-44e7-a4c8-19ec410de5d4"/>
    <ds:schemaRef ds:uri="45cddd84-9009-4611-b816-377d489ab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1712</Words>
  <Application>Microsoft Office PowerPoint</Application>
  <PresentationFormat>Widescreen</PresentationFormat>
  <Paragraphs>115</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__Poppins_fdcb09</vt:lpstr>
      <vt:lpstr>Aptos</vt:lpstr>
      <vt:lpstr>Arial</vt:lpstr>
      <vt:lpstr>Calibri</vt:lpstr>
      <vt:lpstr>Inter</vt:lpstr>
      <vt:lpstr>Merriweather Web</vt:lpstr>
      <vt:lpstr>proxima-nova</vt:lpstr>
      <vt:lpstr>Times New Roman</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Spaeth, Michael Keoki - (mkspaeth)</dc:creator>
  <cp:lastModifiedBy>Spaeth, Michael Keoki - (mkspaeth)</cp:lastModifiedBy>
  <cp:revision>2</cp:revision>
  <dcterms:created xsi:type="dcterms:W3CDTF">2025-08-19T16:36:31Z</dcterms:created>
  <dcterms:modified xsi:type="dcterms:W3CDTF">2025-08-22T20:26:00Z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ies>
</file>