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32" r:id="rId2"/>
    <p:sldId id="333" r:id="rId3"/>
    <p:sldId id="334" r:id="rId4"/>
    <p:sldId id="345" r:id="rId5"/>
    <p:sldId id="336" r:id="rId6"/>
    <p:sldId id="423" r:id="rId7"/>
    <p:sldId id="338" r:id="rId8"/>
    <p:sldId id="424" r:id="rId9"/>
    <p:sldId id="324" r:id="rId10"/>
    <p:sldId id="339" r:id="rId11"/>
    <p:sldId id="293" r:id="rId12"/>
    <p:sldId id="341" r:id="rId13"/>
    <p:sldId id="342" r:id="rId14"/>
    <p:sldId id="382" r:id="rId15"/>
    <p:sldId id="310" r:id="rId16"/>
    <p:sldId id="340" r:id="rId17"/>
    <p:sldId id="343" r:id="rId18"/>
    <p:sldId id="344" r:id="rId19"/>
    <p:sldId id="335" r:id="rId20"/>
    <p:sldId id="348" r:id="rId21"/>
    <p:sldId id="41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2" d="100"/>
          <a:sy n="72" d="100"/>
        </p:scale>
        <p:origin x="14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D741E-3A87-4F47-9F0A-52E3267CB356}"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BACA2-9884-49C2-B94D-DAE8E10D630A}" type="slidenum">
              <a:rPr lang="en-US" smtClean="0"/>
              <a:t>‹#›</a:t>
            </a:fld>
            <a:endParaRPr lang="en-US"/>
          </a:p>
        </p:txBody>
      </p:sp>
    </p:spTree>
    <p:extLst>
      <p:ext uri="{BB962C8B-B14F-4D97-AF65-F5344CB8AC3E}">
        <p14:creationId xmlns:p14="http://schemas.microsoft.com/office/powerpoint/2010/main" val="1751445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sgs.gov/special-topics/water-science-school/science/water-qa-why-are-wetlands-and-aquatic-habitat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quizlet.com/1064669840/lesson-32-understanding-urban-watersheds-flash-cards/?i=4i3fq&amp;x=1jq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940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would you call the surfaces in the top left corner …?</a:t>
            </a:r>
          </a:p>
          <a:p>
            <a:endParaRPr lang="en-US"/>
          </a:p>
          <a:p>
            <a:r>
              <a:rPr lang="en-US"/>
              <a:t>What about the surfaces in the bottom corner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102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Impermeable surfaces like </a:t>
            </a:r>
            <a:r>
              <a:rPr lang="en-US" b="0" i="0">
                <a:solidFill>
                  <a:srgbClr val="333333"/>
                </a:solidFill>
                <a:effectLst/>
                <a:highlight>
                  <a:srgbClr val="FFFFFF"/>
                </a:highlight>
                <a:latin typeface="Helvetica Neue"/>
              </a:rPr>
              <a:t>asphalt, concrete, and cement (like in roads and buildings) store sunlight during the day and release the heat slowly at night. Buildings and roads cool off very slowly at night, which means that air temperatures in the city cool off very slowly at night.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128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222222"/>
                </a:solidFill>
                <a:effectLst/>
                <a:highlight>
                  <a:srgbClr val="FFFFFF"/>
                </a:highlight>
                <a:latin typeface="Arial" panose="020B0604020202020204" pitchFamily="34" charset="0"/>
              </a:rPr>
              <a:t>Cities have higher concentrations of surfaces like pavement and metal which retain heat during the day and release it at night. This phenomenon, called the </a:t>
            </a:r>
            <a:r>
              <a:rPr lang="en-US" b="1" i="1">
                <a:solidFill>
                  <a:srgbClr val="00703C"/>
                </a:solidFill>
                <a:effectLst/>
                <a:highlight>
                  <a:srgbClr val="FFFFFF"/>
                </a:highlight>
                <a:latin typeface="Arial" panose="020B0604020202020204" pitchFamily="34" charset="0"/>
              </a:rPr>
              <a:t>Urban Heat Island Effect,</a:t>
            </a:r>
            <a:r>
              <a:rPr lang="en-US" b="0" i="0">
                <a:solidFill>
                  <a:srgbClr val="222222"/>
                </a:solidFill>
                <a:effectLst/>
                <a:highlight>
                  <a:srgbClr val="FFFFFF"/>
                </a:highlight>
                <a:latin typeface="Arial" panose="020B0604020202020204" pitchFamily="34" charset="0"/>
              </a:rPr>
              <a:t> causes city temperatures to be higher than surrounding desert and open spaces, especially at night. </a:t>
            </a:r>
          </a:p>
          <a:p>
            <a:pPr marL="0" lvl="0" indent="0" algn="l" rtl="0">
              <a:spcBef>
                <a:spcPts val="0"/>
              </a:spcBef>
              <a:spcAft>
                <a:spcPts val="0"/>
              </a:spcAft>
              <a:buNone/>
            </a:pPr>
            <a:endParaRPr lang="en-US" b="0" i="0">
              <a:solidFill>
                <a:srgbClr val="222222"/>
              </a:solidFill>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22222"/>
                </a:solidFill>
                <a:effectLst/>
                <a:highlight>
                  <a:srgbClr val="FFFFFF"/>
                </a:highlight>
                <a:latin typeface="Arial" panose="020B0604020202020204" pitchFamily="34" charset="0"/>
              </a:rPr>
              <a:t>Temperatures are typically lower where there are more trees and vegetation. You can see that the areas in dark green around the region have the highest tree canopy and correspond to lower temperature areas in the previous map.</a:t>
            </a:r>
            <a:endParaRPr lang="en-US"/>
          </a:p>
          <a:p>
            <a:pPr marL="0" lvl="0" indent="0" algn="l" rtl="0">
              <a:spcBef>
                <a:spcPts val="0"/>
              </a:spcBef>
              <a:spcAft>
                <a:spcPts val="0"/>
              </a:spcAft>
              <a:buNone/>
            </a:pPr>
            <a:endParaRPr lang="en-US" b="0" i="0">
              <a:solidFill>
                <a:srgbClr val="333333"/>
              </a:solidFill>
              <a:effectLst/>
              <a:highlight>
                <a:srgbClr val="FFFFFF"/>
              </a:highlight>
              <a:latin typeface="Helvetica Neue"/>
            </a:endParaRPr>
          </a:p>
          <a:p>
            <a:pPr marL="0" lvl="0" indent="0" algn="l" rtl="0">
              <a:spcBef>
                <a:spcPts val="0"/>
              </a:spcBef>
              <a:spcAft>
                <a:spcPts val="0"/>
              </a:spcAft>
              <a:buNone/>
            </a:pPr>
            <a:endParaRPr lang="en-US" b="0" i="0">
              <a:solidFill>
                <a:srgbClr val="333333"/>
              </a:solidFill>
              <a:effectLst/>
              <a:highlight>
                <a:srgbClr val="FFFFFF"/>
              </a:highlight>
              <a:latin typeface="Helvetica Neue"/>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84601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Google Sans"/>
              </a:rPr>
              <a:t>Problems associated with urban heat islands: Increased Energy Consumption</a:t>
            </a:r>
            <a:r>
              <a:rPr lang="en-US" b="0" i="0">
                <a:solidFill>
                  <a:srgbClr val="BFBFBF"/>
                </a:solidFill>
                <a:effectLst/>
                <a:highlight>
                  <a:srgbClr val="1F1F1F"/>
                </a:highlight>
                <a:latin typeface="Google Sans"/>
              </a:rPr>
              <a:t>. Elevated Emissions of Air Pollutants and Greenhouse Gases. Compromised Human Health and Comfort. Impaired Water Quality. </a:t>
            </a:r>
            <a:r>
              <a:rPr lang="en-US" b="0" i="0">
                <a:solidFill>
                  <a:srgbClr val="1B1B1B"/>
                </a:solidFill>
                <a:effectLst/>
                <a:highlight>
                  <a:srgbClr val="FFFFFF"/>
                </a:highlight>
                <a:latin typeface="Source Sans Pro Web"/>
              </a:rPr>
              <a:t>more ground-level ozone (smog) will form as the environment becomes sunnier and hotter. </a:t>
            </a:r>
          </a:p>
          <a:p>
            <a:endParaRPr lang="en-US" b="0" i="0">
              <a:solidFill>
                <a:srgbClr val="1B1B1B"/>
              </a:solidFill>
              <a:effectLst/>
              <a:highlight>
                <a:srgbClr val="FFFFFF"/>
              </a:highlight>
              <a:latin typeface="Source Sans Pro Web"/>
            </a:endParaRPr>
          </a:p>
          <a:p>
            <a:r>
              <a:rPr lang="en-US" b="0" i="0">
                <a:solidFill>
                  <a:srgbClr val="E6F2F2"/>
                </a:solidFill>
                <a:effectLst/>
                <a:highlight>
                  <a:srgbClr val="0E1116"/>
                </a:highlight>
                <a:latin typeface="Basic Commercial"/>
              </a:rPr>
              <a:t>Energy demand increases with high temperatures which causes larger amounts of air pollutants to be released into the air which also increases the temperature.</a:t>
            </a:r>
            <a:endParaRPr lang="en-US" b="0" i="0">
              <a:solidFill>
                <a:srgbClr val="1B1B1B"/>
              </a:solidFill>
              <a:effectLst/>
              <a:highlight>
                <a:srgbClr val="FFFFFF"/>
              </a:highlight>
              <a:latin typeface="Source Sans Pro Web"/>
            </a:endParaRPr>
          </a:p>
          <a:p>
            <a:endParaRPr lang="en-US" b="0" i="0">
              <a:solidFill>
                <a:srgbClr val="1B1B1B"/>
              </a:solidFill>
              <a:effectLst/>
              <a:highlight>
                <a:srgbClr val="FFFFFF"/>
              </a:highlight>
              <a:latin typeface="Source Sans Pro Web"/>
            </a:endParaRPr>
          </a:p>
          <a:p>
            <a:r>
              <a:rPr lang="en-US" b="0" i="0">
                <a:solidFill>
                  <a:srgbClr val="E6F2F2"/>
                </a:solidFill>
                <a:effectLst/>
                <a:highlight>
                  <a:srgbClr val="0E1116"/>
                </a:highlight>
                <a:latin typeface="Basic Commercial"/>
              </a:rPr>
              <a:t>The UHI effect is caused by changes in the temperature, moisture, and air quality of the city environment. These changes in the environment create a distinct urban boundary layer, or heat dome. This heat dome extends above the city and in windy conditions, can be shifted downwind.</a:t>
            </a:r>
            <a:endParaRPr lang="en-US" b="0" i="0">
              <a:solidFill>
                <a:srgbClr val="1B1B1B"/>
              </a:solidFill>
              <a:effectLst/>
              <a:highlight>
                <a:srgbClr val="FFFFFF"/>
              </a:highlight>
              <a:latin typeface="Source Sans Pro Web"/>
            </a:endParaRPr>
          </a:p>
          <a:p>
            <a:endParaRPr lang="en-US" b="0" i="0">
              <a:solidFill>
                <a:srgbClr val="1B1B1B"/>
              </a:solidFill>
              <a:effectLst/>
              <a:highlight>
                <a:srgbClr val="FFFFFF"/>
              </a:highlight>
              <a:latin typeface="Source Sans Pro Web"/>
            </a:endParaRPr>
          </a:p>
          <a:p>
            <a:r>
              <a:rPr lang="en-US"/>
              <a:t>https://storymaps.arcgis.com/stories/400b68f7aaa143c0bd0d0fd262006087</a:t>
            </a:r>
          </a:p>
          <a:p>
            <a:endParaRPr lang="en-US"/>
          </a:p>
          <a:p>
            <a:r>
              <a:rPr lang="en-US" b="0" i="0">
                <a:solidFill>
                  <a:srgbClr val="BFBFBF"/>
                </a:solidFill>
                <a:effectLst/>
                <a:highlight>
                  <a:srgbClr val="1F1F1F"/>
                </a:highlight>
                <a:latin typeface="Google Sans"/>
              </a:rPr>
              <a:t>A heat dome works </a:t>
            </a:r>
            <a:r>
              <a:rPr lang="en-US" b="0" i="0">
                <a:effectLst/>
                <a:latin typeface="Google Sans"/>
              </a:rPr>
              <a:t>like a pot with a lid to keep warm air trapped</a:t>
            </a:r>
            <a:r>
              <a:rPr lang="en-US" b="0" i="0">
                <a:solidFill>
                  <a:srgbClr val="BFBFBF"/>
                </a:solidFill>
                <a:effectLst/>
                <a:highlight>
                  <a:srgbClr val="1F1F1F"/>
                </a:highlight>
                <a:latin typeface="Google Sans"/>
              </a:rPr>
              <a:t>. An area of high pressure will create a lid of stable air in the atmosphere, trapping warm air below that line. The warm air will sink to the surface where it will heat up even more as it becomes compressed from the high pressure. Heat domes happen when strong high pressure atmospheric conditions remain stationary for an unusual amount of time, </a:t>
            </a:r>
            <a:r>
              <a:rPr lang="en-US" b="0" i="0">
                <a:effectLst/>
                <a:latin typeface="Google Sans"/>
              </a:rPr>
              <a:t>preventing convection and precipitation</a:t>
            </a:r>
            <a:r>
              <a:rPr lang="en-US" b="0" i="0">
                <a:solidFill>
                  <a:srgbClr val="BFBFBF"/>
                </a:solidFill>
                <a:effectLst/>
                <a:highlight>
                  <a:srgbClr val="1F1F1F"/>
                </a:highlight>
                <a:latin typeface="Google Sans"/>
              </a:rPr>
              <a:t> and keeping hot air "trapped" within a region.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051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Besides the heat factor, what do we know will happen to the water when we replace permeable surface areas with impermeable? We end up with more runoff that can’t soak into the ground. </a:t>
            </a:r>
            <a:endParaRPr/>
          </a:p>
        </p:txBody>
      </p:sp>
    </p:spTree>
    <p:extLst>
      <p:ext uri="{BB962C8B-B14F-4D97-AF65-F5344CB8AC3E}">
        <p14:creationId xmlns:p14="http://schemas.microsoft.com/office/powerpoint/2010/main" val="3406718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rain has no where to go, and it can’t soak in, it becomes runoff and if it weren’t for cities creating storm drains, our neighborhoods might flood.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446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But it’s the journey to these drains that turns a great resource (rainwater) into a source of damage and pollution. Think of all the by products we create that can be picked up by runoff on neighborhood or city streets and sidewalks. </a:t>
            </a:r>
          </a:p>
          <a:p>
            <a:endParaRPr lang="en-US" baseline="0"/>
          </a:p>
          <a:p>
            <a:r>
              <a:rPr lang="en-US"/>
              <a:t>As the “storm water” picks</a:t>
            </a:r>
            <a:r>
              <a:rPr lang="en-US" baseline="0"/>
              <a:t> up the particles, it takes it to our storm drains.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494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water going into the storm drains IS NOT treated and leads straight to rivers, lakes, and our natural environment. </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Note:</a:t>
            </a:r>
            <a:r>
              <a:rPr lang="en-US" b="0" baseline="0"/>
              <a:t> it is important to realize that only stuff that goes down our pipes (in our sinks, tubs and toilets) goes to the sewer system which does get treated. However, storm drains are different, these are openings on the side of the road and around our cities and streets, where runoff water is redirected to retention basins, canals,  and rivers (this water is not cleaned or filtered), so any pollutants or chemicals that are picked up, get carried to our land and rivers.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This is a great time to help students understand that their choices make an impact. Another lesson will discuss solutions and actions that can be taken.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568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Explore:   </a:t>
            </a:r>
            <a:endParaRPr lang="en-US"/>
          </a:p>
          <a:p>
            <a:pPr marL="171450" indent="-171450">
              <a:buFont typeface="Arial"/>
              <a:buChar char="•"/>
            </a:pPr>
            <a:r>
              <a:rPr lang="en-US"/>
              <a:t>Students explore the topics of permeable and impermeable surfaces, the urban heat island effect and pollutants from runoff to better understand how humans can impact the flow of water and the temperature within an urban watershed. Students investigate their school grounds during a scavenger hunt identifying different surfaces, possible pollutants and recording temperature of surfaces with a heat gun (or by touch).  </a:t>
            </a:r>
            <a:endParaRPr lang="en-US">
              <a:ea typeface="Calibri"/>
              <a:cs typeface="Calibri"/>
            </a:endParaRPr>
          </a:p>
          <a:p>
            <a:pPr marL="171450" indent="-171450">
              <a:buFont typeface="Arial"/>
              <a:buChar char="•"/>
            </a:pPr>
            <a:r>
              <a:rPr lang="en-US"/>
              <a:t>Students participate in a whole-body simulation of urban runoff in a storm drain system and discuss what happens to the quality of water in an urban environment.  </a:t>
            </a:r>
            <a:endParaRPr lang="en-US">
              <a:ea typeface="Calibri"/>
              <a:cs typeface="Calibri"/>
            </a:endParaRPr>
          </a:p>
          <a:p>
            <a:pPr marL="171450" indent="-171450">
              <a:buFont typeface="Arial"/>
              <a:buChar char="•"/>
            </a:pPr>
            <a:endParaRPr lang="en-US">
              <a:ea typeface="Calibri"/>
              <a:cs typeface="Calibri"/>
            </a:endParaRPr>
          </a:p>
          <a:p>
            <a:r>
              <a:rPr lang="en-US" b="1"/>
              <a:t>Explain:</a:t>
            </a:r>
            <a:r>
              <a:rPr lang="en-US"/>
              <a:t> Have students share their findings with the class and generate a list of observations. Ask students to make a claim based on the evidence they have gathered to support or refute the claim: Human choices can affect the amount of heat and pollution in a watershed.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200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Have a class discussion about the changes. When we change how the water flows and where it can go </a:t>
            </a:r>
          </a:p>
          <a:p>
            <a:pPr marL="0" lvl="0" indent="0" algn="l" rtl="0">
              <a:spcBef>
                <a:spcPts val="0"/>
              </a:spcBef>
              <a:spcAft>
                <a:spcPts val="0"/>
              </a:spcAft>
              <a:buNone/>
            </a:pPr>
            <a:endParaRPr lang="en-US"/>
          </a:p>
          <a:p>
            <a:pPr marL="0" lvl="0" indent="0" algn="l" rtl="0">
              <a:spcBef>
                <a:spcPts val="0"/>
              </a:spcBef>
              <a:spcAft>
                <a:spcPts val="0"/>
              </a:spcAft>
              <a:buNone/>
            </a:pPr>
            <a:r>
              <a:rPr lang="en-US" b="0" i="0">
                <a:solidFill>
                  <a:srgbClr val="000000"/>
                </a:solidFill>
                <a:effectLst/>
                <a:highlight>
                  <a:srgbClr val="FFFFFF"/>
                </a:highlight>
                <a:latin typeface="Merriweather Web"/>
              </a:rPr>
              <a:t> human land use affects where water is stored and how water moves. We redirect rivers, sometimes build dams, we drain water from </a:t>
            </a:r>
            <a:r>
              <a:rPr lang="en-US" b="0" i="0" u="none" strike="noStrike">
                <a:solidFill>
                  <a:srgbClr val="005EA2"/>
                </a:solidFill>
                <a:effectLst/>
                <a:highlight>
                  <a:srgbClr val="FFFFFF"/>
                </a:highlight>
                <a:latin typeface="Merriweather Web"/>
                <a:hlinkClick r:id="rId3"/>
              </a:rPr>
              <a:t>wetlands</a:t>
            </a:r>
            <a:r>
              <a:rPr lang="en-US" b="0" i="0">
                <a:solidFill>
                  <a:srgbClr val="000000"/>
                </a:solidFill>
                <a:effectLst/>
                <a:highlight>
                  <a:srgbClr val="FFFFFF"/>
                </a:highlight>
                <a:latin typeface="Merriweather Web"/>
              </a:rPr>
              <a:t> for development. We cover the surface of the land with impermeable materials which changes the flow and speed of water. It also changes where the water ends up in the water cycle. Within an urban environment we often </a:t>
            </a:r>
            <a:r>
              <a:rPr lang="en-US">
                <a:solidFill>
                  <a:srgbClr val="000000"/>
                </a:solidFill>
                <a:highlight>
                  <a:srgbClr val="FFFFFF"/>
                </a:highlight>
                <a:latin typeface="Merriweather Web"/>
              </a:rPr>
              <a:t>increase</a:t>
            </a:r>
            <a:r>
              <a:rPr lang="en-US" b="0" i="0">
                <a:solidFill>
                  <a:srgbClr val="000000"/>
                </a:solidFill>
                <a:effectLst/>
                <a:highlight>
                  <a:srgbClr val="FFFFFF"/>
                </a:highlight>
                <a:latin typeface="Merriweather Web"/>
              </a:rPr>
              <a:t> the runoff within a watershed which often also increases the pollutants in the water, which decreases our water quality. We will focus on how to become better watershed managers in future lessons. </a:t>
            </a:r>
          </a:p>
          <a:p>
            <a:endParaRPr lang="en-US">
              <a:highlight>
                <a:srgbClr val="FFFFFF"/>
              </a:highlight>
              <a:latin typeface="Merriweather Web"/>
            </a:endParaRPr>
          </a:p>
          <a:p>
            <a:pPr algn="just"/>
            <a:r>
              <a:rPr lang="en-US" b="1">
                <a:highlight>
                  <a:srgbClr val="FFFFFF"/>
                </a:highlight>
              </a:rPr>
              <a:t>Evaluate: </a:t>
            </a:r>
            <a:r>
              <a:rPr lang="en-US">
                <a:highlight>
                  <a:srgbClr val="FFFFFF"/>
                </a:highlight>
              </a:rPr>
              <a:t>Evidence-based arguments for and against the claim: Human choices can affect the amount of heat and pollution in a watershed. </a:t>
            </a:r>
            <a:endParaRPr lang="en-US"/>
          </a:p>
          <a:p>
            <a:pPr algn="just"/>
            <a:r>
              <a:rPr lang="en-US" err="1">
                <a:highlight>
                  <a:srgbClr val="FFFFFF"/>
                </a:highlight>
              </a:rPr>
              <a:t>And/Or</a:t>
            </a:r>
            <a:r>
              <a:rPr lang="en-US">
                <a:highlight>
                  <a:srgbClr val="FFFFFF"/>
                </a:highlight>
              </a:rPr>
              <a:t>  </a:t>
            </a:r>
            <a:endParaRPr lang="en-US"/>
          </a:p>
          <a:p>
            <a:pPr algn="just"/>
            <a:r>
              <a:rPr lang="en-US">
                <a:highlight>
                  <a:srgbClr val="FFFFFF"/>
                </a:highlight>
              </a:rPr>
              <a:t>Play vocabulary </a:t>
            </a:r>
            <a:r>
              <a:rPr lang="en-US" err="1">
                <a:highlight>
                  <a:srgbClr val="FFFFFF"/>
                </a:highlight>
              </a:rPr>
              <a:t>Gimkit</a:t>
            </a:r>
            <a:r>
              <a:rPr lang="en-US">
                <a:highlight>
                  <a:srgbClr val="FFFFFF"/>
                </a:highlight>
              </a:rPr>
              <a:t> or give vocabulary quiz.  </a:t>
            </a:r>
          </a:p>
          <a:p>
            <a:pPr algn="just"/>
            <a:r>
              <a:rPr lang="en-US">
                <a:highlight>
                  <a:srgbClr val="FFFFFF"/>
                </a:highlight>
                <a:ea typeface="Calibri"/>
                <a:cs typeface="Calibri"/>
                <a:hlinkClick r:id="rId4"/>
              </a:rPr>
              <a:t>LINK TO VOCABULARY</a:t>
            </a:r>
            <a:endParaRPr lang="en-US">
              <a:highlight>
                <a:srgbClr val="FFFFFF"/>
              </a:highlight>
              <a:ea typeface="Calibri"/>
              <a:cs typeface="Calibri"/>
            </a:endParaRPr>
          </a:p>
        </p:txBody>
      </p:sp>
    </p:spTree>
    <p:extLst>
      <p:ext uri="{BB962C8B-B14F-4D97-AF65-F5344CB8AC3E}">
        <p14:creationId xmlns:p14="http://schemas.microsoft.com/office/powerpoint/2010/main" val="379728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Discuss:</a:t>
            </a:r>
            <a:r>
              <a:rPr lang="en-US" baseline="0"/>
              <a:t> “What is a watershed?” </a:t>
            </a:r>
          </a:p>
          <a:p>
            <a:pPr marL="171450" indent="-171450">
              <a:buFont typeface="Arial"/>
              <a:buChar char="•"/>
            </a:pPr>
            <a:r>
              <a:rPr lang="en-US" baseline="0"/>
              <a:t>Break the word down:</a:t>
            </a:r>
            <a:endParaRPr lang="en-US" baseline="0">
              <a:ea typeface="Calibri"/>
              <a:cs typeface="Calibri"/>
            </a:endParaRPr>
          </a:p>
          <a:p>
            <a:pPr marL="628650" lvl="1" indent="-171450">
              <a:buFont typeface="Arial"/>
              <a:buChar char="•"/>
            </a:pPr>
            <a:r>
              <a:rPr lang="en-US" baseline="0"/>
              <a:t>Water</a:t>
            </a:r>
            <a:endParaRPr lang="en-US" baseline="0">
              <a:ea typeface="Calibri"/>
              <a:cs typeface="Calibri"/>
            </a:endParaRPr>
          </a:p>
          <a:p>
            <a:pPr marL="628650" lvl="1" indent="-171450">
              <a:buFont typeface="Arial"/>
              <a:buChar char="•"/>
            </a:pPr>
            <a:r>
              <a:rPr lang="en-US" baseline="0"/>
              <a:t>Shed – both a noun (building that stores something) and verb (to cast off or let fall, like a dog </a:t>
            </a:r>
            <a:r>
              <a:rPr lang="en-US" i="1" baseline="0"/>
              <a:t>sheds</a:t>
            </a:r>
            <a:r>
              <a:rPr lang="en-US" i="0" baseline="0"/>
              <a:t>)</a:t>
            </a:r>
            <a:endParaRPr lang="en-US" i="0" baseline="0">
              <a:ea typeface="Calibri"/>
              <a:cs typeface="Calibri"/>
            </a:endParaRPr>
          </a:p>
          <a:p>
            <a:pPr marL="171450" indent="-171450">
              <a:buFont typeface="Arial"/>
              <a:buChar char="•"/>
            </a:pPr>
            <a:r>
              <a:rPr lang="en-US" i="0" baseline="0"/>
              <a:t>Do the definition and motion “A watershed is….a land area…</a:t>
            </a:r>
            <a:r>
              <a:rPr lang="en-US"/>
              <a:t>where</a:t>
            </a:r>
            <a:r>
              <a:rPr lang="en-US" i="0" baseline="0"/>
              <a:t> </a:t>
            </a:r>
            <a:r>
              <a:rPr lang="en-US"/>
              <a:t>water FLOWS</a:t>
            </a:r>
            <a:r>
              <a:rPr lang="en-US" i="0" baseline="0"/>
              <a:t> </a:t>
            </a:r>
            <a:r>
              <a:rPr lang="en-US"/>
              <a:t>from high</a:t>
            </a:r>
            <a:r>
              <a:rPr lang="en-US" i="0" baseline="0"/>
              <a:t> </a:t>
            </a:r>
            <a:r>
              <a:rPr lang="en-US"/>
              <a:t>points to </a:t>
            </a:r>
            <a:r>
              <a:rPr lang="en-US" i="0" baseline="0"/>
              <a:t>low points.”</a:t>
            </a:r>
            <a:endParaRPr lang="en-US" i="0" baseline="0">
              <a:ea typeface="Calibri"/>
              <a:cs typeface="Calibri"/>
            </a:endParaRPr>
          </a:p>
          <a:p>
            <a:pPr marL="171450" lvl="0" indent="-171450">
              <a:buFont typeface="Arial"/>
              <a:buChar char="•"/>
            </a:pPr>
            <a:r>
              <a:rPr lang="en-US" i="0" baseline="0"/>
              <a:t>Ask: “If the definition is true, then what are the edges or boundaries of a watershed?”</a:t>
            </a:r>
            <a:endParaRPr lang="en-US" i="0" baseline="0">
              <a:ea typeface="Calibri"/>
              <a:cs typeface="Calibri"/>
            </a:endParaRPr>
          </a:p>
          <a:p>
            <a:pPr marL="628650" lvl="1" indent="-171450">
              <a:buFont typeface="Arial"/>
              <a:buChar char="•"/>
            </a:pPr>
            <a:r>
              <a:rPr lang="en-US" i="0" baseline="0"/>
              <a:t>Mountains</a:t>
            </a:r>
            <a:endParaRPr lang="en-US" i="0" baseline="0">
              <a:ea typeface="Calibri"/>
              <a:cs typeface="Calibri"/>
            </a:endParaRPr>
          </a:p>
          <a:p>
            <a:pPr marL="628650" lvl="1" indent="-171450">
              <a:buFont typeface="Arial"/>
              <a:buChar char="•"/>
            </a:pPr>
            <a:r>
              <a:rPr lang="en-US" i="0" baseline="0"/>
              <a:t>High points</a:t>
            </a:r>
            <a:endParaRPr lang="en-US" i="0" baseline="0">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287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 will bring your class during your time session – usually 9:30a-11:30a and 11:45a-1:45pm and your class gets to rotate through each activity for 30 minutes for a total of 2 hours of fun. Please have students wear appropriate clothing and shoes, dress in layers and no it will not be a water balloon fight ;)</a:t>
            </a:r>
            <a:endParaRPr/>
          </a:p>
        </p:txBody>
      </p:sp>
    </p:spTree>
    <p:extLst>
      <p:ext uri="{BB962C8B-B14F-4D97-AF65-F5344CB8AC3E}">
        <p14:creationId xmlns:p14="http://schemas.microsoft.com/office/powerpoint/2010/main" val="2439046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Engage: Lesson</a:t>
            </a:r>
            <a:r>
              <a:rPr lang="en-US" sz="1200" b="0"/>
              <a:t> 3.1 is having your students create a watershed model with paper and markers. </a:t>
            </a:r>
          </a:p>
          <a:p>
            <a:pPr marL="0" indent="0">
              <a:buFont typeface="Arial"/>
              <a:buNone/>
            </a:pPr>
            <a:r>
              <a:rPr lang="en-US" sz="1200" b="0"/>
              <a:t>Tip, use </a:t>
            </a:r>
            <a:r>
              <a:rPr lang="en-US" sz="1200" b="0" err="1"/>
              <a:t>waterbased</a:t>
            </a:r>
            <a:r>
              <a:rPr lang="en-US" sz="1200" b="0"/>
              <a:t> markers to get a better effect and don’t let students flatten out the paper too much! </a:t>
            </a:r>
            <a:endParaRPr lang="en-US" sz="1200" b="0">
              <a:ea typeface="Calibri"/>
              <a:cs typeface="Calibri"/>
            </a:endParaRPr>
          </a:p>
          <a:p>
            <a:endParaRPr lang="en-US"/>
          </a:p>
          <a:p>
            <a:r>
              <a:rPr lang="en-US" sz="1200" b="1"/>
              <a:t>What are the boundaries of a watershed? High points and low points are what? Helping them to understand that they are in a watershed. </a:t>
            </a:r>
            <a:r>
              <a:rPr lang="en-US" sz="1200" b="0"/>
              <a:t>If you can’t do the watershed in class, there is a nice video. </a:t>
            </a:r>
            <a:endParaRPr lang="en-US" sz="1200" b="0">
              <a:ea typeface="Calibri"/>
              <a:cs typeface="Calibri"/>
            </a:endParaRPr>
          </a:p>
          <a:p>
            <a:endParaRPr lang="en-US">
              <a:ea typeface="Calibri"/>
              <a:cs typeface="Calibri"/>
            </a:endParaRPr>
          </a:p>
          <a:p>
            <a:r>
              <a:rPr lang="en-US" b="1"/>
              <a:t>Explore</a:t>
            </a:r>
            <a:r>
              <a:rPr lang="en-US"/>
              <a:t>: Students do a gallery walk of each unique model and make claims based on evidence about what each demonstrated in relation to watersheds.</a:t>
            </a:r>
            <a:endParaRPr lang="en-US">
              <a:ea typeface="Calibri" panose="020F0502020204030204"/>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72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don’t only have to think of and protect the water that is in a watershed, but we also have to manage all of the land in that area… all the way from the high points or mountains, down to the low points of the rivers and valleys. </a:t>
            </a:r>
          </a:p>
          <a:p>
            <a:r>
              <a:rPr lang="en-US"/>
              <a:t>Because what happens to the land affects the water and what happens to the water affects the land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69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a:extLst>
            <a:ext uri="{FF2B5EF4-FFF2-40B4-BE49-F238E27FC236}">
              <a16:creationId xmlns:a16="http://schemas.microsoft.com/office/drawing/2014/main" id="{F8A03CE0-E0D6-3744-930E-C064B9621F28}"/>
            </a:ext>
          </a:extLst>
        </p:cNvPr>
        <p:cNvGrpSpPr/>
        <p:nvPr/>
      </p:nvGrpSpPr>
      <p:grpSpPr>
        <a:xfrm>
          <a:off x="0" y="0"/>
          <a:ext cx="0" cy="0"/>
          <a:chOff x="0" y="0"/>
          <a:chExt cx="0" cy="0"/>
        </a:xfrm>
      </p:grpSpPr>
      <p:sp>
        <p:nvSpPr>
          <p:cNvPr id="307" name="Google Shape;307;g78d9035bb8_12_4:notes">
            <a:extLst>
              <a:ext uri="{FF2B5EF4-FFF2-40B4-BE49-F238E27FC236}">
                <a16:creationId xmlns:a16="http://schemas.microsoft.com/office/drawing/2014/main" id="{7F8E6D9E-B7CA-6C4F-4636-0A83C583B8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a:extLst>
              <a:ext uri="{FF2B5EF4-FFF2-40B4-BE49-F238E27FC236}">
                <a16:creationId xmlns:a16="http://schemas.microsoft.com/office/drawing/2014/main" id="{F83B26F5-E3A1-5139-36FE-248779DDEC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Evaluate</a:t>
            </a:r>
            <a:r>
              <a:rPr lang="en-US"/>
              <a:t>: Write a one paragraph summary in response to the following prompt: Where is the water in our watershed?</a:t>
            </a:r>
          </a:p>
        </p:txBody>
      </p:sp>
    </p:spTree>
    <p:extLst>
      <p:ext uri="{BB962C8B-B14F-4D97-AF65-F5344CB8AC3E}">
        <p14:creationId xmlns:p14="http://schemas.microsoft.com/office/powerpoint/2010/main" val="126757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28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09791-5FCF-A4A9-F8A2-AD9F06BA8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3DD55-1BC5-BD54-F173-6E641517F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B265E-C0A0-6E0E-EABF-F7DAFE7D40D5}"/>
              </a:ext>
            </a:extLst>
          </p:cNvPr>
          <p:cNvSpPr>
            <a:spLocks noGrp="1"/>
          </p:cNvSpPr>
          <p:nvPr>
            <p:ph type="body" idx="1"/>
          </p:nvPr>
        </p:nvSpPr>
        <p:spPr/>
        <p:txBody>
          <a:bodyPr/>
          <a:lstStyle/>
          <a:p>
            <a:pPr lvl="1"/>
            <a:endParaRPr lang="en-US">
              <a:ea typeface="Calibri"/>
              <a:cs typeface="Calibri"/>
            </a:endParaRPr>
          </a:p>
          <a:p>
            <a:r>
              <a:rPr lang="en-US" b="1"/>
              <a:t>Engage:</a:t>
            </a:r>
            <a:r>
              <a:rPr lang="en-US"/>
              <a:t> Revisit watershed models and ask students to consider, share, and list where they think water will be absorbed (permeable surfaces) and where they think it will remain on the surface (Impermeable surfaces). Ask them to make a prediction about where the surface will be warmer or colder using place locations – buildings, parking lots, farms, parks etc.  </a:t>
            </a:r>
            <a:endParaRPr lang="en-US">
              <a:ea typeface="Calibri"/>
              <a:cs typeface="Calibri"/>
            </a:endParaRPr>
          </a:p>
        </p:txBody>
      </p:sp>
      <p:sp>
        <p:nvSpPr>
          <p:cNvPr id="4" name="Slide Number Placeholder 3">
            <a:extLst>
              <a:ext uri="{FF2B5EF4-FFF2-40B4-BE49-F238E27FC236}">
                <a16:creationId xmlns:a16="http://schemas.microsoft.com/office/drawing/2014/main" id="{89AFCC07-7C8D-B158-8FDC-DAD063E89F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400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a:ea typeface="ＭＳ Ｐゴシック" pitchFamily="-96" charset="-128"/>
              </a:rPr>
              <a:t>Water flows because of the laws of gravity… </a:t>
            </a:r>
          </a:p>
          <a:p>
            <a:pPr marL="171450" indent="-171450">
              <a:buFont typeface="Arial"/>
              <a:buChar char="•"/>
            </a:pPr>
            <a:endParaRPr lang="en-US" baseline="0">
              <a:ea typeface="ＭＳ Ｐゴシック" pitchFamily="-96" charset="-128"/>
            </a:endParaRPr>
          </a:p>
          <a:p>
            <a:pPr marL="171450" indent="-171450">
              <a:buFont typeface="Arial"/>
              <a:buChar char="•"/>
            </a:pPr>
            <a:endParaRPr lang="en-US" baseline="0">
              <a:ea typeface="ＭＳ Ｐゴシック" pitchFamily="-96" charset="-128"/>
            </a:endParaRPr>
          </a:p>
          <a:p>
            <a:pPr marL="171450" indent="-171450">
              <a:buFont typeface="Arial"/>
              <a:buChar char="•"/>
            </a:pPr>
            <a:r>
              <a:rPr lang="en-US" baseline="0">
                <a:ea typeface="ＭＳ Ｐゴシック" pitchFamily="-96" charset="-128"/>
              </a:rPr>
              <a:t>Discuss the three ways that water can move in the natural or built environment:</a:t>
            </a:r>
          </a:p>
          <a:p>
            <a:pPr marL="628650" lvl="1" indent="-171450">
              <a:buFont typeface="Arial"/>
              <a:buChar char="•"/>
            </a:pPr>
            <a:r>
              <a:rPr lang="en-US" baseline="0">
                <a:ea typeface="ＭＳ Ｐゴシック" pitchFamily="-96" charset="-128"/>
              </a:rPr>
              <a:t>Soak in</a:t>
            </a:r>
          </a:p>
          <a:p>
            <a:pPr marL="628650" lvl="1" indent="-171450">
              <a:buFont typeface="Arial"/>
              <a:buChar char="•"/>
            </a:pPr>
            <a:r>
              <a:rPr lang="en-US" baseline="0">
                <a:ea typeface="ＭＳ Ｐゴシック" pitchFamily="-96" charset="-128"/>
              </a:rPr>
              <a:t>Flow into</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aseline="0">
                <a:ea typeface="ＭＳ Ｐゴシック" pitchFamily="-96" charset="-128"/>
              </a:rPr>
              <a:t>Run off</a:t>
            </a:r>
          </a:p>
          <a:p>
            <a:pPr marL="457200" lvl="1" indent="0">
              <a:buFont typeface="Arial"/>
              <a:buNone/>
            </a:pPr>
            <a:endParaRPr lang="en-US" baseline="0">
              <a:ea typeface="ＭＳ Ｐゴシック" pitchFamily="-96" charset="-128"/>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52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answers in chat!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550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10">
            <a:extLst>
              <a:ext uri="{FF2B5EF4-FFF2-40B4-BE49-F238E27FC236}">
                <a16:creationId xmlns:a16="http://schemas.microsoft.com/office/drawing/2014/main" id="{939ABE26-0F6D-4A49-89F5-5A7D243BD93A}"/>
              </a:ext>
            </a:extLst>
          </p:cNvPr>
          <p:cNvSpPr/>
          <p:nvPr/>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582270" y="5882115"/>
            <a:ext cx="2036411" cy="49212"/>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36" name="object 10">
            <a:extLst>
              <a:ext uri="{FF2B5EF4-FFF2-40B4-BE49-F238E27FC236}">
                <a16:creationId xmlns:a16="http://schemas.microsoft.com/office/drawing/2014/main" id="{DAE03A09-B8F5-B14D-AA68-4D0B3893702D}"/>
              </a:ext>
            </a:extLst>
          </p:cNvPr>
          <p:cNvSpPr/>
          <p:nvPr userDrawn="1"/>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582270" y="5882115"/>
            <a:ext cx="2036411" cy="49212"/>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Tree>
    <p:extLst>
      <p:ext uri="{BB962C8B-B14F-4D97-AF65-F5344CB8AC3E}">
        <p14:creationId xmlns:p14="http://schemas.microsoft.com/office/powerpoint/2010/main" val="408386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10">
            <a:extLst>
              <a:ext uri="{FF2B5EF4-FFF2-40B4-BE49-F238E27FC236}">
                <a16:creationId xmlns:a16="http://schemas.microsoft.com/office/drawing/2014/main" id="{939ABE26-0F6D-4A49-89F5-5A7D243BD93A}"/>
              </a:ext>
            </a:extLst>
          </p:cNvPr>
          <p:cNvSpPr/>
          <p:nvPr userDrawn="1"/>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582270" y="5882115"/>
            <a:ext cx="2036411" cy="49212"/>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Tree>
    <p:extLst>
      <p:ext uri="{BB962C8B-B14F-4D97-AF65-F5344CB8AC3E}">
        <p14:creationId xmlns:p14="http://schemas.microsoft.com/office/powerpoint/2010/main" val="374819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198436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5" name="object 6">
            <a:extLst>
              <a:ext uri="{FF2B5EF4-FFF2-40B4-BE49-F238E27FC236}">
                <a16:creationId xmlns:a16="http://schemas.microsoft.com/office/drawing/2014/main" id="{C6E696BB-D489-4E45-AD3E-2908427C4D7D}"/>
              </a:ext>
            </a:extLst>
          </p:cNvPr>
          <p:cNvSpPr/>
          <p:nvPr userDrawn="1"/>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432186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3" name="object 3">
            <a:extLst>
              <a:ext uri="{FF2B5EF4-FFF2-40B4-BE49-F238E27FC236}">
                <a16:creationId xmlns:a16="http://schemas.microsoft.com/office/drawing/2014/main" id="{CCAB1345-992F-E545-B04B-5857CD94DC35}"/>
              </a:ext>
            </a:extLst>
          </p:cNvPr>
          <p:cNvSpPr/>
          <p:nvPr userDrawn="1"/>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551524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E857CD44-1A68-9845-B9B7-5DD89207B779}"/>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70493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196942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4864100" y="-12700"/>
            <a:ext cx="7328000" cy="6898000"/>
          </a:xfrm>
          <a:prstGeom prst="rect">
            <a:avLst/>
          </a:prstGeom>
          <a:solidFill>
            <a:srgbClr val="0027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p:nvPr/>
        </p:nvSpPr>
        <p:spPr>
          <a:xfrm>
            <a:off x="0" y="6405800"/>
            <a:ext cx="79376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6" name="Google Shape;46;p7"/>
          <p:cNvSpPr/>
          <p:nvPr/>
        </p:nvSpPr>
        <p:spPr>
          <a:xfrm>
            <a:off x="9329831" y="6405800"/>
            <a:ext cx="28620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8277927" y="5926112"/>
            <a:ext cx="711576" cy="667377"/>
          </a:xfrm>
          <a:prstGeom prst="rect">
            <a:avLst/>
          </a:prstGeom>
          <a:noFill/>
          <a:ln>
            <a:noFill/>
          </a:ln>
        </p:spPr>
      </p:pic>
    </p:spTree>
    <p:extLst>
      <p:ext uri="{BB962C8B-B14F-4D97-AF65-F5344CB8AC3E}">
        <p14:creationId xmlns:p14="http://schemas.microsoft.com/office/powerpoint/2010/main" val="387567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object 3">
            <a:extLst>
              <a:ext uri="{FF2B5EF4-FFF2-40B4-BE49-F238E27FC236}">
                <a16:creationId xmlns:a16="http://schemas.microsoft.com/office/drawing/2014/main" id="{17A607B4-CBD2-E04D-BDAA-181449BAF92E}"/>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09857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5" name="object 6">
            <a:extLst>
              <a:ext uri="{FF2B5EF4-FFF2-40B4-BE49-F238E27FC236}">
                <a16:creationId xmlns:a16="http://schemas.microsoft.com/office/drawing/2014/main" id="{C6E696BB-D489-4E45-AD3E-2908427C4D7D}"/>
              </a:ext>
            </a:extLst>
          </p:cNvPr>
          <p:cNvSpPr/>
          <p:nvPr/>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625C8968-7A91-BB4A-B0D1-505C60660E18}"/>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2" name="object 6">
            <a:extLst>
              <a:ext uri="{FF2B5EF4-FFF2-40B4-BE49-F238E27FC236}">
                <a16:creationId xmlns:a16="http://schemas.microsoft.com/office/drawing/2014/main" id="{586ED654-700A-2147-9380-60A6E2C74899}"/>
              </a:ext>
            </a:extLst>
          </p:cNvPr>
          <p:cNvSpPr/>
          <p:nvPr userDrawn="1"/>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362673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3" name="object 3">
            <a:extLst>
              <a:ext uri="{FF2B5EF4-FFF2-40B4-BE49-F238E27FC236}">
                <a16:creationId xmlns:a16="http://schemas.microsoft.com/office/drawing/2014/main" id="{CCAB1345-992F-E545-B04B-5857CD94DC35}"/>
              </a:ext>
            </a:extLst>
          </p:cNvPr>
          <p:cNvSpPr/>
          <p:nvPr/>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0" name="Rectangle 9">
            <a:extLst>
              <a:ext uri="{FF2B5EF4-FFF2-40B4-BE49-F238E27FC236}">
                <a16:creationId xmlns:a16="http://schemas.microsoft.com/office/drawing/2014/main" id="{6D8127CD-FD8A-A844-98F0-23382BA9FAE9}"/>
              </a:ext>
            </a:extLst>
          </p:cNvPr>
          <p:cNvSpPr/>
          <p:nvPr userDrawn="1"/>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object 3">
            <a:extLst>
              <a:ext uri="{FF2B5EF4-FFF2-40B4-BE49-F238E27FC236}">
                <a16:creationId xmlns:a16="http://schemas.microsoft.com/office/drawing/2014/main" id="{C59CADE6-3B65-9745-88CF-D1F15149CC2E}"/>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5" name="object 3">
            <a:extLst>
              <a:ext uri="{FF2B5EF4-FFF2-40B4-BE49-F238E27FC236}">
                <a16:creationId xmlns:a16="http://schemas.microsoft.com/office/drawing/2014/main" id="{7A7E4853-92BF-8943-98F7-E8F30CF4C94E}"/>
              </a:ext>
            </a:extLst>
          </p:cNvPr>
          <p:cNvSpPr/>
          <p:nvPr userDrawn="1"/>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52081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E857CD44-1A68-9845-B9B7-5DD89207B779}"/>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6" name="object 2">
            <a:extLst>
              <a:ext uri="{FF2B5EF4-FFF2-40B4-BE49-F238E27FC236}">
                <a16:creationId xmlns:a16="http://schemas.microsoft.com/office/drawing/2014/main" id="{EE305CF2-3738-8E46-A4CD-EFB5936BA81C}"/>
              </a:ext>
            </a:extLst>
          </p:cNvPr>
          <p:cNvSpPr/>
          <p:nvPr userDrawn="1"/>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object 3">
            <a:extLst>
              <a:ext uri="{FF2B5EF4-FFF2-40B4-BE49-F238E27FC236}">
                <a16:creationId xmlns:a16="http://schemas.microsoft.com/office/drawing/2014/main" id="{2BD09B77-CEFE-DD43-B003-CC084EC60D65}"/>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690927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4" name="Rectangle 13">
            <a:extLst>
              <a:ext uri="{FF2B5EF4-FFF2-40B4-BE49-F238E27FC236}">
                <a16:creationId xmlns:a16="http://schemas.microsoft.com/office/drawing/2014/main" id="{0C5D0346-91FD-8849-99B9-552AB425B3EA}"/>
              </a:ext>
            </a:extLst>
          </p:cNvPr>
          <p:cNvSpPr/>
          <p:nvPr/>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5" name="Rectangle 14">
            <a:extLst>
              <a:ext uri="{FF2B5EF4-FFF2-40B4-BE49-F238E27FC236}">
                <a16:creationId xmlns:a16="http://schemas.microsoft.com/office/drawing/2014/main" id="{BBE0312E-A9C2-C349-99AD-AFCFD9FFF45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9" name="Rectangle 8">
            <a:extLst>
              <a:ext uri="{FF2B5EF4-FFF2-40B4-BE49-F238E27FC236}">
                <a16:creationId xmlns:a16="http://schemas.microsoft.com/office/drawing/2014/main" id="{39C0EF02-BD96-1647-AA41-B9268F4871FD}"/>
              </a:ext>
            </a:extLst>
          </p:cNvPr>
          <p:cNvSpPr/>
          <p:nvPr userDrawn="1"/>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009526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25" name="Rectangle 24">
            <a:extLst>
              <a:ext uri="{FF2B5EF4-FFF2-40B4-BE49-F238E27FC236}">
                <a16:creationId xmlns:a16="http://schemas.microsoft.com/office/drawing/2014/main" id="{AE769987-766C-AE4B-87F0-D07CCA454BF2}"/>
              </a:ext>
            </a:extLst>
          </p:cNvPr>
          <p:cNvSpPr/>
          <p:nvPr/>
        </p:nvSpPr>
        <p:spPr>
          <a:xfrm>
            <a:off x="5894716" y="4078856"/>
            <a:ext cx="4108449" cy="22426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0C5D0346-91FD-8849-99B9-552AB425B3EA}"/>
              </a:ext>
            </a:extLst>
          </p:cNvPr>
          <p:cNvSpPr/>
          <p:nvPr/>
        </p:nvSpPr>
        <p:spPr>
          <a:xfrm>
            <a:off x="5894716" y="840628"/>
            <a:ext cx="4108449" cy="27417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0346859" y="840627"/>
            <a:ext cx="30479" cy="54864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sz="1200"/>
          </a:p>
        </p:txBody>
      </p:sp>
      <p:sp>
        <p:nvSpPr>
          <p:cNvPr id="24" name="object 3">
            <a:extLst>
              <a:ext uri="{FF2B5EF4-FFF2-40B4-BE49-F238E27FC236}">
                <a16:creationId xmlns:a16="http://schemas.microsoft.com/office/drawing/2014/main" id="{A07FBEEA-4BB0-3B4A-B12D-47020D535E7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26" name="Rectangle 25">
            <a:extLst>
              <a:ext uri="{FF2B5EF4-FFF2-40B4-BE49-F238E27FC236}">
                <a16:creationId xmlns:a16="http://schemas.microsoft.com/office/drawing/2014/main" id="{72CC4C5D-0CB8-2F46-B7D9-245DB1DF091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325809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8" name="object 2">
            <a:extLst>
              <a:ext uri="{FF2B5EF4-FFF2-40B4-BE49-F238E27FC236}">
                <a16:creationId xmlns:a16="http://schemas.microsoft.com/office/drawing/2014/main" id="{E894B9C6-FFC2-BF49-B139-13399AA9464D}"/>
              </a:ext>
            </a:extLst>
          </p:cNvPr>
          <p:cNvSpPr/>
          <p:nvPr/>
        </p:nvSpPr>
        <p:spPr>
          <a:xfrm>
            <a:off x="1424866" y="685800"/>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9" name="Rectangle 8">
            <a:extLst>
              <a:ext uri="{FF2B5EF4-FFF2-40B4-BE49-F238E27FC236}">
                <a16:creationId xmlns:a16="http://schemas.microsoft.com/office/drawing/2014/main" id="{D028AAAE-5FD4-E749-8114-2DAEC131C6BD}"/>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1" name="object 2">
            <a:extLst>
              <a:ext uri="{FF2B5EF4-FFF2-40B4-BE49-F238E27FC236}">
                <a16:creationId xmlns:a16="http://schemas.microsoft.com/office/drawing/2014/main" id="{952CB7C8-3BB9-2143-AC2F-773A7C074011}"/>
              </a:ext>
            </a:extLst>
          </p:cNvPr>
          <p:cNvSpPr/>
          <p:nvPr userDrawn="1"/>
        </p:nvSpPr>
        <p:spPr>
          <a:xfrm>
            <a:off x="1424866" y="685800"/>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979674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6093462" y="-3177941"/>
            <a:ext cx="30479" cy="12192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1" name="Rectangle 10">
            <a:extLst>
              <a:ext uri="{FF2B5EF4-FFF2-40B4-BE49-F238E27FC236}">
                <a16:creationId xmlns:a16="http://schemas.microsoft.com/office/drawing/2014/main" id="{EA11F753-0479-734E-8743-658697E11855}"/>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6093462" y="-3177941"/>
            <a:ext cx="30479" cy="12192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92674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0977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04815" eaLnBrk="1" hangingPunct="1">
        <a:defRPr>
          <a:latin typeface="+mn-lt"/>
          <a:ea typeface="+mn-ea"/>
          <a:cs typeface="+mn-cs"/>
        </a:defRPr>
      </a:lvl2pPr>
      <a:lvl3pPr marL="609630" eaLnBrk="1" hangingPunct="1">
        <a:defRPr>
          <a:latin typeface="+mn-lt"/>
          <a:ea typeface="+mn-ea"/>
          <a:cs typeface="+mn-cs"/>
        </a:defRPr>
      </a:lvl3pPr>
      <a:lvl4pPr marL="914446" eaLnBrk="1" hangingPunct="1">
        <a:defRPr>
          <a:latin typeface="+mn-lt"/>
          <a:ea typeface="+mn-ea"/>
          <a:cs typeface="+mn-cs"/>
        </a:defRPr>
      </a:lvl4pPr>
      <a:lvl5pPr marL="1219261" eaLnBrk="1" hangingPunct="1">
        <a:defRPr>
          <a:latin typeface="+mn-lt"/>
          <a:ea typeface="+mn-ea"/>
          <a:cs typeface="+mn-cs"/>
        </a:defRPr>
      </a:lvl5pPr>
      <a:lvl6pPr marL="1524076" eaLnBrk="1" hangingPunct="1">
        <a:defRPr>
          <a:latin typeface="+mn-lt"/>
          <a:ea typeface="+mn-ea"/>
          <a:cs typeface="+mn-cs"/>
        </a:defRPr>
      </a:lvl6pPr>
      <a:lvl7pPr marL="1828891" eaLnBrk="1" hangingPunct="1">
        <a:defRPr>
          <a:latin typeface="+mn-lt"/>
          <a:ea typeface="+mn-ea"/>
          <a:cs typeface="+mn-cs"/>
        </a:defRPr>
      </a:lvl7pPr>
      <a:lvl8pPr marL="2133707" eaLnBrk="1" hangingPunct="1">
        <a:defRPr>
          <a:latin typeface="+mn-lt"/>
          <a:ea typeface="+mn-ea"/>
          <a:cs typeface="+mn-cs"/>
        </a:defRPr>
      </a:lvl8pPr>
      <a:lvl9pPr marL="2438522" eaLnBrk="1" hangingPunct="1">
        <a:defRPr>
          <a:latin typeface="+mn-lt"/>
          <a:ea typeface="+mn-ea"/>
          <a:cs typeface="+mn-cs"/>
        </a:defRPr>
      </a:lvl9pPr>
    </p:bodyStyle>
    <p:otherStyle>
      <a:lvl1pPr marL="0" eaLnBrk="1" hangingPunct="1">
        <a:defRPr>
          <a:latin typeface="+mn-lt"/>
          <a:ea typeface="+mn-ea"/>
          <a:cs typeface="+mn-cs"/>
        </a:defRPr>
      </a:lvl1pPr>
      <a:lvl2pPr marL="304815" eaLnBrk="1" hangingPunct="1">
        <a:defRPr>
          <a:latin typeface="+mn-lt"/>
          <a:ea typeface="+mn-ea"/>
          <a:cs typeface="+mn-cs"/>
        </a:defRPr>
      </a:lvl2pPr>
      <a:lvl3pPr marL="609630" eaLnBrk="1" hangingPunct="1">
        <a:defRPr>
          <a:latin typeface="+mn-lt"/>
          <a:ea typeface="+mn-ea"/>
          <a:cs typeface="+mn-cs"/>
        </a:defRPr>
      </a:lvl3pPr>
      <a:lvl4pPr marL="914446" eaLnBrk="1" hangingPunct="1">
        <a:defRPr>
          <a:latin typeface="+mn-lt"/>
          <a:ea typeface="+mn-ea"/>
          <a:cs typeface="+mn-cs"/>
        </a:defRPr>
      </a:lvl4pPr>
      <a:lvl5pPr marL="1219261" eaLnBrk="1" hangingPunct="1">
        <a:defRPr>
          <a:latin typeface="+mn-lt"/>
          <a:ea typeface="+mn-ea"/>
          <a:cs typeface="+mn-cs"/>
        </a:defRPr>
      </a:lvl5pPr>
      <a:lvl6pPr marL="1524076" eaLnBrk="1" hangingPunct="1">
        <a:defRPr>
          <a:latin typeface="+mn-lt"/>
          <a:ea typeface="+mn-ea"/>
          <a:cs typeface="+mn-cs"/>
        </a:defRPr>
      </a:lvl6pPr>
      <a:lvl7pPr marL="1828891" eaLnBrk="1" hangingPunct="1">
        <a:defRPr>
          <a:latin typeface="+mn-lt"/>
          <a:ea typeface="+mn-ea"/>
          <a:cs typeface="+mn-cs"/>
        </a:defRPr>
      </a:lvl7pPr>
      <a:lvl8pPr marL="2133707" eaLnBrk="1" hangingPunct="1">
        <a:defRPr>
          <a:latin typeface="+mn-lt"/>
          <a:ea typeface="+mn-ea"/>
          <a:cs typeface="+mn-cs"/>
        </a:defRPr>
      </a:lvl8pPr>
      <a:lvl9pPr marL="2438522"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hyperlink" Target="https://commons.wikimedia.org/wiki/File:Desert_Landscape.jpg" TargetMode="External"/><Relationship Id="rId12" Type="http://schemas.openxmlformats.org/officeDocument/2006/relationships/hyperlink" Target="https://pxhere.com/en/photo/1210033"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7.jpeg"/><Relationship Id="rId5" Type="http://schemas.openxmlformats.org/officeDocument/2006/relationships/image" Target="../media/image13.jpeg"/><Relationship Id="rId10" Type="http://schemas.openxmlformats.org/officeDocument/2006/relationships/hyperlink" Target="https://pxhere.com/en/photo/871202" TargetMode="External"/><Relationship Id="rId4" Type="http://schemas.openxmlformats.org/officeDocument/2006/relationships/image" Target="../media/image12.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jpeg"/><Relationship Id="rId7" Type="http://schemas.openxmlformats.org/officeDocument/2006/relationships/hyperlink" Target="https://en.wikipedia.org/wiki/Water_pollution"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s://ar.wikipedia.org/wiki/%D8%B5%D8%B1%D9%81_%D8%B3%D8%B7%D8%AD%D9%8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251749" y="1086912"/>
            <a:ext cx="6283730" cy="913199"/>
          </a:xfrm>
          <a:prstGeom prst="rect">
            <a:avLst/>
          </a:prstGeom>
          <a:noFill/>
        </p:spPr>
        <p:txBody>
          <a:bodyPr wrap="square" rtlCol="0">
            <a:spAutoFit/>
          </a:bodyPr>
          <a:lstStyle/>
          <a:p>
            <a:pPr defTabSz="609630"/>
            <a:r>
              <a:rPr lang="en-US" sz="5334" b="1">
                <a:solidFill>
                  <a:srgbClr val="002776"/>
                </a:solidFill>
                <a:latin typeface="Calibri"/>
              </a:rPr>
              <a:t>Watershed Wonders:</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a:t>
            </a:r>
            <a:r>
              <a:rPr lang="en-US" sz="4000" b="1">
                <a:solidFill>
                  <a:srgbClr val="002776"/>
                </a:solidFill>
                <a:latin typeface="Calibri"/>
              </a:rPr>
              <a:t>LESSON 3</a:t>
            </a: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389826" y="1931734"/>
            <a:ext cx="4912276" cy="4401205"/>
          </a:xfrm>
          <a:prstGeom prst="rect">
            <a:avLst/>
          </a:prstGeom>
          <a:noFill/>
        </p:spPr>
        <p:txBody>
          <a:bodyPr wrap="square" rtlCol="0">
            <a:spAutoFit/>
          </a:bodyPr>
          <a:lstStyle/>
          <a:p>
            <a:pPr marL="383136" indent="-383136" defTabSz="609630">
              <a:buFontTx/>
              <a:buAutoNum type="arabicPeriod"/>
            </a:pPr>
            <a:r>
              <a:rPr lang="en-US" sz="2800" b="1">
                <a:solidFill>
                  <a:srgbClr val="002776"/>
                </a:solidFill>
                <a:latin typeface="Calibri"/>
              </a:rPr>
              <a:t>Did you know that with every step that you take, you are always in a watershed?</a:t>
            </a:r>
          </a:p>
          <a:p>
            <a:pPr marL="383136" indent="-383136" defTabSz="609630">
              <a:buFontTx/>
              <a:buAutoNum type="arabicPeriod"/>
            </a:pPr>
            <a:r>
              <a:rPr lang="en-US" sz="2800" b="1">
                <a:solidFill>
                  <a:srgbClr val="002776"/>
                </a:solidFill>
                <a:latin typeface="Calibri"/>
              </a:rPr>
              <a:t>You probably know what state and city you live in, but do you know which watershed you live in?</a:t>
            </a:r>
          </a:p>
          <a:p>
            <a:pPr marL="383136" indent="-383136" defTabSz="609630">
              <a:buFontTx/>
              <a:buAutoNum type="arabicPeriod"/>
            </a:pPr>
            <a:r>
              <a:rPr lang="en-US" sz="2800" b="1">
                <a:solidFill>
                  <a:srgbClr val="002776"/>
                </a:solidFill>
                <a:latin typeface="Calibri"/>
              </a:rPr>
              <a:t>What exactly is a watershed, and why should you care about it?</a:t>
            </a:r>
          </a:p>
        </p:txBody>
      </p:sp>
      <p:pic>
        <p:nvPicPr>
          <p:cNvPr id="5" name="Picture 4" descr="Science Watershed Diagram | Quizlet">
            <a:extLst>
              <a:ext uri="{FF2B5EF4-FFF2-40B4-BE49-F238E27FC236}">
                <a16:creationId xmlns:a16="http://schemas.microsoft.com/office/drawing/2014/main" id="{9FB3F7DF-57BD-7477-4959-0300828BE922}"/>
              </a:ext>
            </a:extLst>
          </p:cNvPr>
          <p:cNvPicPr>
            <a:picLocks noChangeAspect="1"/>
          </p:cNvPicPr>
          <p:nvPr/>
        </p:nvPicPr>
        <p:blipFill>
          <a:blip r:embed="rId2"/>
          <a:stretch>
            <a:fillRect/>
          </a:stretch>
        </p:blipFill>
        <p:spPr>
          <a:xfrm>
            <a:off x="6380126" y="1085186"/>
            <a:ext cx="5634075" cy="5431908"/>
          </a:xfrm>
          <a:prstGeom prst="rect">
            <a:avLst/>
          </a:prstGeom>
        </p:spPr>
      </p:pic>
    </p:spTree>
    <p:extLst>
      <p:ext uri="{BB962C8B-B14F-4D97-AF65-F5344CB8AC3E}">
        <p14:creationId xmlns:p14="http://schemas.microsoft.com/office/powerpoint/2010/main" val="1778179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2C155-8208-27B2-BBDA-269DAE453A4A}"/>
              </a:ext>
            </a:extLst>
          </p:cNvPr>
          <p:cNvSpPr/>
          <p:nvPr/>
        </p:nvSpPr>
        <p:spPr>
          <a:xfrm>
            <a:off x="10211572" y="5284310"/>
            <a:ext cx="1813803" cy="1485319"/>
          </a:xfrm>
          <a:prstGeom prst="rect">
            <a:avLst/>
          </a:prstGeom>
          <a:solidFill>
            <a:srgbClr val="1423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4" name="TextBox 3">
            <a:extLst>
              <a:ext uri="{FF2B5EF4-FFF2-40B4-BE49-F238E27FC236}">
                <a16:creationId xmlns:a16="http://schemas.microsoft.com/office/drawing/2014/main" id="{3EDCF510-2F16-66C6-650C-8402B876D85F}"/>
              </a:ext>
            </a:extLst>
          </p:cNvPr>
          <p:cNvSpPr txBox="1"/>
          <p:nvPr/>
        </p:nvSpPr>
        <p:spPr>
          <a:xfrm>
            <a:off x="1580329" y="1240155"/>
            <a:ext cx="9031343" cy="913199"/>
          </a:xfrm>
          <a:prstGeom prst="rect">
            <a:avLst/>
          </a:prstGeom>
          <a:noFill/>
        </p:spPr>
        <p:txBody>
          <a:bodyPr wrap="square" rtlCol="0">
            <a:spAutoFit/>
          </a:bodyPr>
          <a:lstStyle/>
          <a:p>
            <a:pPr defTabSz="609630"/>
            <a:r>
              <a:rPr lang="en-US" sz="5334" b="1">
                <a:solidFill>
                  <a:prstClr val="white"/>
                </a:solidFill>
                <a:latin typeface="Calibri"/>
              </a:rPr>
              <a:t>What’s on the surface matters</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11039704" cy="726013"/>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a:t>
            </a:r>
            <a:r>
              <a:rPr lang="en-US" sz="4000" b="1" i="1" kern="0">
                <a:solidFill>
                  <a:srgbClr val="AB0520"/>
                </a:solidFill>
                <a:latin typeface="Calibri"/>
              </a:rPr>
              <a:t>Understanding Urban Watersheds </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9E888EBC-E77F-24A2-E585-F3F8EDF8F236}"/>
              </a:ext>
            </a:extLst>
          </p:cNvPr>
          <p:cNvSpPr txBox="1">
            <a:spLocks/>
          </p:cNvSpPr>
          <p:nvPr/>
        </p:nvSpPr>
        <p:spPr>
          <a:xfrm>
            <a:off x="1922934" y="2407683"/>
            <a:ext cx="9845749" cy="2398520"/>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23" indent="-457223" defTabSz="609630">
              <a:buFont typeface="Arial" panose="020B0604020202020204" pitchFamily="34" charset="0"/>
              <a:buChar char="•"/>
            </a:pPr>
            <a:r>
              <a:rPr lang="en-US" sz="3600" kern="0">
                <a:solidFill>
                  <a:prstClr val="white"/>
                </a:solidFill>
                <a:latin typeface="Calibri"/>
              </a:rPr>
              <a:t>What happens when rain falls on: </a:t>
            </a:r>
          </a:p>
          <a:p>
            <a:pPr marL="1261596" lvl="2" indent="-342917" defTabSz="609630">
              <a:buFont typeface="Wingdings" panose="05000000000000000000" pitchFamily="2" charset="2"/>
              <a:buChar char="Ø"/>
            </a:pPr>
            <a:r>
              <a:rPr lang="en-US" sz="3600" kern="0">
                <a:solidFill>
                  <a:prstClr val="white"/>
                </a:solidFill>
                <a:latin typeface="Calibri"/>
              </a:rPr>
              <a:t>  fields, meadows, and pastures? </a:t>
            </a:r>
          </a:p>
          <a:p>
            <a:pPr marL="1261596" lvl="2" indent="-342917" defTabSz="609630">
              <a:buFont typeface="Wingdings" panose="05000000000000000000" pitchFamily="2" charset="2"/>
              <a:buChar char="Ø"/>
            </a:pPr>
            <a:r>
              <a:rPr lang="en-US" sz="3600" kern="0">
                <a:solidFill>
                  <a:prstClr val="white"/>
                </a:solidFill>
                <a:latin typeface="Calibri"/>
              </a:rPr>
              <a:t>  a forest or woodland?</a:t>
            </a:r>
          </a:p>
          <a:p>
            <a:pPr marL="1261596" lvl="2" indent="-342917" defTabSz="609630">
              <a:buFont typeface="Wingdings" panose="05000000000000000000" pitchFamily="2" charset="2"/>
              <a:buChar char="Ø"/>
            </a:pPr>
            <a:r>
              <a:rPr lang="en-US" sz="3600" kern="0">
                <a:solidFill>
                  <a:prstClr val="white"/>
                </a:solidFill>
                <a:latin typeface="Calibri"/>
              </a:rPr>
              <a:t>  a desert landscape or dunes?</a:t>
            </a:r>
          </a:p>
          <a:p>
            <a:pPr marL="1261596" lvl="2" indent="-342917" defTabSz="609630">
              <a:buFont typeface="Wingdings" panose="05000000000000000000" pitchFamily="2" charset="2"/>
              <a:buChar char="Ø"/>
            </a:pPr>
            <a:r>
              <a:rPr lang="en-US" sz="3600" kern="0">
                <a:solidFill>
                  <a:prstClr val="white"/>
                </a:solidFill>
                <a:latin typeface="Calibri"/>
              </a:rPr>
              <a:t>  the city and suburbs? </a:t>
            </a:r>
          </a:p>
        </p:txBody>
      </p:sp>
      <p:pic>
        <p:nvPicPr>
          <p:cNvPr id="6" name="Picture 2">
            <a:extLst>
              <a:ext uri="{FF2B5EF4-FFF2-40B4-BE49-F238E27FC236}">
                <a16:creationId xmlns:a16="http://schemas.microsoft.com/office/drawing/2014/main" id="{89181275-3DE2-23EE-5891-69193C498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9726" y="5258445"/>
            <a:ext cx="1496445" cy="1352747"/>
          </a:xfrm>
          <a:prstGeom prst="rect">
            <a:avLst/>
          </a:prstGeom>
          <a:solidFill>
            <a:schemeClr val="bg1"/>
          </a:solidFill>
        </p:spPr>
      </p:pic>
    </p:spTree>
    <p:extLst>
      <p:ext uri="{BB962C8B-B14F-4D97-AF65-F5344CB8AC3E}">
        <p14:creationId xmlns:p14="http://schemas.microsoft.com/office/powerpoint/2010/main" val="677736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0835FF-58DF-38F5-97E4-0EC2069148DE}"/>
              </a:ext>
            </a:extLst>
          </p:cNvPr>
          <p:cNvSpPr/>
          <p:nvPr/>
        </p:nvSpPr>
        <p:spPr>
          <a:xfrm>
            <a:off x="-113414" y="4191001"/>
            <a:ext cx="6198402" cy="274207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Rectangle 1">
            <a:extLst>
              <a:ext uri="{FF2B5EF4-FFF2-40B4-BE49-F238E27FC236}">
                <a16:creationId xmlns:a16="http://schemas.microsoft.com/office/drawing/2014/main" id="{AB54E6E6-262F-3CE5-0299-6F0613E9BF31}"/>
              </a:ext>
            </a:extLst>
          </p:cNvPr>
          <p:cNvSpPr/>
          <p:nvPr/>
        </p:nvSpPr>
        <p:spPr>
          <a:xfrm>
            <a:off x="6084988" y="-31283"/>
            <a:ext cx="6220426" cy="2838493"/>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7" name="object 7"/>
          <p:cNvSpPr txBox="1">
            <a:spLocks noGrp="1"/>
          </p:cNvSpPr>
          <p:nvPr>
            <p:ph type="title" idx="4294967295"/>
          </p:nvPr>
        </p:nvSpPr>
        <p:spPr>
          <a:xfrm>
            <a:off x="7793352" y="280828"/>
            <a:ext cx="2690283" cy="479425"/>
          </a:xfrm>
          <a:prstGeom prst="rect">
            <a:avLst/>
          </a:prstGeom>
        </p:spPr>
        <p:txBody>
          <a:bodyPr vert="horz" wrap="square" lIns="0" tIns="0" rIns="0" bIns="0" rtlCol="0">
            <a:noAutofit/>
          </a:bodyPr>
          <a:lstStyle/>
          <a:p>
            <a:pPr marL="8467" marR="3387">
              <a:lnSpc>
                <a:spcPct val="121900"/>
              </a:lnSpc>
              <a:spcBef>
                <a:spcPts val="63"/>
              </a:spcBef>
            </a:pPr>
            <a:r>
              <a:rPr lang="en-US" sz="4000" b="1">
                <a:solidFill>
                  <a:schemeClr val="bg1"/>
                </a:solidFill>
              </a:rPr>
              <a:t>PERMEABLE</a:t>
            </a:r>
            <a:endParaRPr sz="4000" b="1">
              <a:solidFill>
                <a:schemeClr val="bg1"/>
              </a:solidFill>
            </a:endParaRPr>
          </a:p>
        </p:txBody>
      </p:sp>
      <p:sp>
        <p:nvSpPr>
          <p:cNvPr id="8" name="object 8"/>
          <p:cNvSpPr txBox="1"/>
          <p:nvPr/>
        </p:nvSpPr>
        <p:spPr>
          <a:xfrm>
            <a:off x="6595142" y="1063402"/>
            <a:ext cx="5086701" cy="1364391"/>
          </a:xfrm>
          <a:prstGeom prst="rect">
            <a:avLst/>
          </a:prstGeom>
        </p:spPr>
        <p:txBody>
          <a:bodyPr vert="horz" wrap="square" lIns="0" tIns="0" rIns="0" bIns="0" rtlCol="0">
            <a:noAutofit/>
          </a:bodyPr>
          <a:lstStyle/>
          <a:p>
            <a:pPr marL="8467" marR="3387" algn="ctr" defTabSz="609630">
              <a:lnSpc>
                <a:spcPct val="120000"/>
              </a:lnSpc>
              <a:spcBef>
                <a:spcPts val="67"/>
              </a:spcBef>
            </a:pPr>
            <a:r>
              <a:rPr lang="en-US" sz="2000" b="1">
                <a:solidFill>
                  <a:prstClr val="white"/>
                </a:solidFill>
                <a:latin typeface="Calibri"/>
              </a:rPr>
              <a:t>Water can sink in or percolate into the earth materials, where plants can use it, or it keeps traveling further down to reach groundwater (infiltration).</a:t>
            </a:r>
            <a:endParaRPr sz="2000" b="1">
              <a:solidFill>
                <a:prstClr val="white"/>
              </a:solidFill>
              <a:latin typeface="Calibri" panose="020F0502020204030204" pitchFamily="34" charset="0"/>
              <a:cs typeface="Calibri" panose="020F0502020204030204" pitchFamily="34" charset="0"/>
            </a:endParaRPr>
          </a:p>
        </p:txBody>
      </p:sp>
      <p:sp>
        <p:nvSpPr>
          <p:cNvPr id="9" name="object 9"/>
          <p:cNvSpPr txBox="1"/>
          <p:nvPr/>
        </p:nvSpPr>
        <p:spPr>
          <a:xfrm>
            <a:off x="1484091" y="4638122"/>
            <a:ext cx="4004310" cy="430953"/>
          </a:xfrm>
          <a:prstGeom prst="rect">
            <a:avLst/>
          </a:prstGeom>
        </p:spPr>
        <p:txBody>
          <a:bodyPr vert="horz" wrap="square" lIns="0" tIns="0" rIns="0" bIns="0" rtlCol="0">
            <a:noAutofit/>
          </a:bodyPr>
          <a:lstStyle/>
          <a:p>
            <a:pPr marL="8467" defTabSz="609630">
              <a:spcBef>
                <a:spcPts val="83"/>
              </a:spcBef>
              <a:tabLst>
                <a:tab pos="1322983" algn="l"/>
              </a:tabLst>
            </a:pPr>
            <a:r>
              <a:rPr lang="en-US" sz="4000" b="1">
                <a:solidFill>
                  <a:prstClr val="white"/>
                </a:solidFill>
                <a:latin typeface="Calibri" panose="020F0502020204030204" pitchFamily="34" charset="0"/>
                <a:cs typeface="Calibri" panose="020F0502020204030204" pitchFamily="34" charset="0"/>
              </a:rPr>
              <a:t>IMPERMEABLE</a:t>
            </a:r>
            <a:endParaRPr sz="4000" b="1">
              <a:solidFill>
                <a:prstClr val="white"/>
              </a:solidFill>
              <a:latin typeface="Calibri" panose="020F0502020204030204" pitchFamily="34" charset="0"/>
              <a:cs typeface="Calibri" panose="020F0502020204030204" pitchFamily="34" charset="0"/>
            </a:endParaRPr>
          </a:p>
        </p:txBody>
      </p:sp>
      <p:sp>
        <p:nvSpPr>
          <p:cNvPr id="10" name="object 10"/>
          <p:cNvSpPr txBox="1"/>
          <p:nvPr/>
        </p:nvSpPr>
        <p:spPr>
          <a:xfrm>
            <a:off x="552894" y="5404223"/>
            <a:ext cx="4761503" cy="1170705"/>
          </a:xfrm>
          <a:prstGeom prst="rect">
            <a:avLst/>
          </a:prstGeom>
        </p:spPr>
        <p:txBody>
          <a:bodyPr vert="horz" wrap="square" lIns="0" tIns="0" rIns="0" bIns="0" rtlCol="0" anchor="t">
            <a:noAutofit/>
          </a:bodyPr>
          <a:lstStyle/>
          <a:p>
            <a:pPr marL="8467" marR="3387" algn="ctr" defTabSz="609630">
              <a:lnSpc>
                <a:spcPct val="120000"/>
              </a:lnSpc>
              <a:spcBef>
                <a:spcPts val="67"/>
              </a:spcBef>
            </a:pPr>
            <a:r>
              <a:rPr lang="en-US" sz="2133" b="1">
                <a:solidFill>
                  <a:prstClr val="white"/>
                </a:solidFill>
                <a:latin typeface="Calibri"/>
              </a:rPr>
              <a:t>Water cannot penetrate or percolate but rather pools or runs off the surface. These are also called impervious surfaces. </a:t>
            </a:r>
            <a:endParaRPr lang="en-US" sz="2133" b="1">
              <a:solidFill>
                <a:prstClr val="white"/>
              </a:solidFill>
              <a:latin typeface="Calibri" panose="020F0502020204030204" pitchFamily="34" charset="0"/>
              <a:cs typeface="Calibri" panose="020F0502020204030204" pitchFamily="34" charset="0"/>
            </a:endParaRPr>
          </a:p>
        </p:txBody>
      </p:sp>
      <p:pic>
        <p:nvPicPr>
          <p:cNvPr id="12" name="Picture 11" descr="Text&#10;&#10;Description automatically generated">
            <a:extLst>
              <a:ext uri="{FF2B5EF4-FFF2-40B4-BE49-F238E27FC236}">
                <a16:creationId xmlns:a16="http://schemas.microsoft.com/office/drawing/2014/main" id="{972BD619-D378-B945-9DD5-2A95B48C0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053" y="6168390"/>
            <a:ext cx="1308507" cy="308610"/>
          </a:xfrm>
          <a:prstGeom prst="rect">
            <a:avLst/>
          </a:prstGeom>
        </p:spPr>
      </p:pic>
      <p:cxnSp>
        <p:nvCxnSpPr>
          <p:cNvPr id="11" name="Straight Connector 10">
            <a:extLst>
              <a:ext uri="{FF2B5EF4-FFF2-40B4-BE49-F238E27FC236}">
                <a16:creationId xmlns:a16="http://schemas.microsoft.com/office/drawing/2014/main" id="{CA3B2A39-D283-604F-870D-31A97E232506}"/>
              </a:ext>
            </a:extLst>
          </p:cNvPr>
          <p:cNvCxnSpPr/>
          <p:nvPr/>
        </p:nvCxnSpPr>
        <p:spPr>
          <a:xfrm>
            <a:off x="6683159" y="983271"/>
            <a:ext cx="4910667"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4FBD2A-3CA2-A443-986F-6699D6133081}"/>
              </a:ext>
            </a:extLst>
          </p:cNvPr>
          <p:cNvCxnSpPr/>
          <p:nvPr/>
        </p:nvCxnSpPr>
        <p:spPr>
          <a:xfrm>
            <a:off x="403730" y="5292488"/>
            <a:ext cx="4910667"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E54E9F-A115-36EA-42ED-D29F25D6C6E2}"/>
              </a:ext>
            </a:extLst>
          </p:cNvPr>
          <p:cNvGrpSpPr/>
          <p:nvPr/>
        </p:nvGrpSpPr>
        <p:grpSpPr>
          <a:xfrm>
            <a:off x="-1" y="0"/>
            <a:ext cx="6096001" cy="4200881"/>
            <a:chOff x="-1" y="0"/>
            <a:chExt cx="9144001" cy="6301322"/>
          </a:xfrm>
        </p:grpSpPr>
        <p:grpSp>
          <p:nvGrpSpPr>
            <p:cNvPr id="6" name="Group 5">
              <a:extLst>
                <a:ext uri="{FF2B5EF4-FFF2-40B4-BE49-F238E27FC236}">
                  <a16:creationId xmlns:a16="http://schemas.microsoft.com/office/drawing/2014/main" id="{79E7B919-C617-EE6D-8678-A9364DCC09FA}"/>
                </a:ext>
              </a:extLst>
            </p:cNvPr>
            <p:cNvGrpSpPr/>
            <p:nvPr/>
          </p:nvGrpSpPr>
          <p:grpSpPr>
            <a:xfrm>
              <a:off x="-1" y="0"/>
              <a:ext cx="9144001" cy="4444293"/>
              <a:chOff x="-1" y="0"/>
              <a:chExt cx="9127483" cy="5215201"/>
            </a:xfrm>
          </p:grpSpPr>
          <p:pic>
            <p:nvPicPr>
              <p:cNvPr id="4" name="Picture 3" descr="cottonwood forest old.jpg">
                <a:extLst>
                  <a:ext uri="{FF2B5EF4-FFF2-40B4-BE49-F238E27FC236}">
                    <a16:creationId xmlns:a16="http://schemas.microsoft.com/office/drawing/2014/main" id="{D6B7F47C-7792-87AC-F0F7-4897B7232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875425" cy="5199810"/>
              </a:xfrm>
              <a:prstGeom prst="rect">
                <a:avLst/>
              </a:prstGeom>
            </p:spPr>
          </p:pic>
          <p:pic>
            <p:nvPicPr>
              <p:cNvPr id="5" name="Picture 4" descr="payson-az-forest-0810-x.jpg">
                <a:extLst>
                  <a:ext uri="{FF2B5EF4-FFF2-40B4-BE49-F238E27FC236}">
                    <a16:creationId xmlns:a16="http://schemas.microsoft.com/office/drawing/2014/main" id="{E7C60730-29CE-FBE0-2D35-D25D35C41EAC}"/>
                  </a:ext>
                </a:extLst>
              </p:cNvPr>
              <p:cNvPicPr>
                <a:picLocks noChangeAspect="1"/>
              </p:cNvPicPr>
              <p:nvPr/>
            </p:nvPicPr>
            <p:blipFill rotWithShape="1">
              <a:blip r:embed="rId5">
                <a:extLst>
                  <a:ext uri="{28A0092B-C50C-407E-A947-70E740481C1C}">
                    <a14:useLocalDpi xmlns:a14="http://schemas.microsoft.com/office/drawing/2010/main" val="0"/>
                  </a:ext>
                </a:extLst>
              </a:blip>
              <a:srcRect t="14712" r="23921" b="1913"/>
              <a:stretch/>
            </p:blipFill>
            <p:spPr>
              <a:xfrm>
                <a:off x="4382553" y="15391"/>
                <a:ext cx="4744929" cy="5199810"/>
              </a:xfrm>
              <a:prstGeom prst="rect">
                <a:avLst/>
              </a:prstGeom>
            </p:spPr>
          </p:pic>
        </p:grpSp>
        <p:pic>
          <p:nvPicPr>
            <p:cNvPr id="20" name="Picture 19" descr="A desert landscape with a tree and rocks&#10;&#10;Description automatically generated with medium confidence">
              <a:extLst>
                <a:ext uri="{FF2B5EF4-FFF2-40B4-BE49-F238E27FC236}">
                  <a16:creationId xmlns:a16="http://schemas.microsoft.com/office/drawing/2014/main" id="{AD875D0B-92CE-A481-2143-7B3CD4712493}"/>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50000" r="9637" b="11220"/>
            <a:stretch/>
          </p:blipFill>
          <p:spPr>
            <a:xfrm>
              <a:off x="1807" y="3688273"/>
              <a:ext cx="9136687" cy="2613049"/>
            </a:xfrm>
            <a:prstGeom prst="rect">
              <a:avLst/>
            </a:prstGeom>
          </p:spPr>
        </p:pic>
      </p:grpSp>
      <p:pic>
        <p:nvPicPr>
          <p:cNvPr id="23" name="Picture 22" descr="parking lot.jpg">
            <a:extLst>
              <a:ext uri="{FF2B5EF4-FFF2-40B4-BE49-F238E27FC236}">
                <a16:creationId xmlns:a16="http://schemas.microsoft.com/office/drawing/2014/main" id="{ADB10BC7-90E2-14FE-A822-23E58DD788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4988" y="4630401"/>
            <a:ext cx="6107012" cy="2273300"/>
          </a:xfrm>
          <a:prstGeom prst="rect">
            <a:avLst/>
          </a:prstGeom>
        </p:spPr>
      </p:pic>
      <p:pic>
        <p:nvPicPr>
          <p:cNvPr id="17" name="Picture 16" descr="A stone stairs leading up to a building&#10;&#10;Description automatically generated">
            <a:extLst>
              <a:ext uri="{FF2B5EF4-FFF2-40B4-BE49-F238E27FC236}">
                <a16:creationId xmlns:a16="http://schemas.microsoft.com/office/drawing/2014/main" id="{BEC7B25E-F0C3-60D5-CC0B-DA49FA3E288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b="12652"/>
          <a:stretch/>
        </p:blipFill>
        <p:spPr>
          <a:xfrm>
            <a:off x="6116458" y="2764467"/>
            <a:ext cx="4185683" cy="2742079"/>
          </a:xfrm>
          <a:prstGeom prst="rect">
            <a:avLst/>
          </a:prstGeom>
        </p:spPr>
      </p:pic>
      <p:pic>
        <p:nvPicPr>
          <p:cNvPr id="19" name="Picture 18" descr="A street with a stop sign with Beacon Hill in the background&#10;&#10;Description automatically generated">
            <a:extLst>
              <a:ext uri="{FF2B5EF4-FFF2-40B4-BE49-F238E27FC236}">
                <a16:creationId xmlns:a16="http://schemas.microsoft.com/office/drawing/2014/main" id="{52931ED9-438C-3DF4-F513-4E638B0B3ABD}"/>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637" t="12652" r="34666" b="-712"/>
          <a:stretch/>
        </p:blipFill>
        <p:spPr>
          <a:xfrm>
            <a:off x="9640186" y="2782107"/>
            <a:ext cx="2550609" cy="2764465"/>
          </a:xfrm>
          <a:prstGeom prst="rect">
            <a:avLst/>
          </a:prstGeom>
        </p:spPr>
      </p:pic>
    </p:spTree>
    <p:extLst>
      <p:ext uri="{BB962C8B-B14F-4D97-AF65-F5344CB8AC3E}">
        <p14:creationId xmlns:p14="http://schemas.microsoft.com/office/powerpoint/2010/main" val="20673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144379" y="-42036"/>
            <a:ext cx="12480758" cy="16256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144379" y="1635545"/>
            <a:ext cx="12480758" cy="0"/>
          </a:xfrm>
          <a:prstGeom prst="line">
            <a:avLst/>
          </a:prstGeom>
          <a:ln w="76200">
            <a:solidFill>
              <a:srgbClr val="00277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647280" y="269319"/>
            <a:ext cx="12031577" cy="1077218"/>
          </a:xfrm>
          <a:prstGeom prst="rect">
            <a:avLst/>
          </a:prstGeom>
          <a:noFill/>
        </p:spPr>
        <p:txBody>
          <a:bodyPr wrap="square" rtlCol="0">
            <a:spAutoFit/>
          </a:bodyPr>
          <a:lstStyle/>
          <a:p>
            <a:pPr algn="ctr" defTabSz="609630"/>
            <a:r>
              <a:rPr lang="en-US" sz="6400" b="1">
                <a:solidFill>
                  <a:srgbClr val="0C234B"/>
                </a:solidFill>
                <a:latin typeface="Calibri"/>
              </a:rPr>
              <a:t>Too Hot to Handle!</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374469" y="1934979"/>
            <a:ext cx="6161011" cy="2308324"/>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What else happens when we have impermeable surfaces? </a:t>
            </a:r>
            <a:endParaRPr lang="en-US" sz="3600">
              <a:solidFill>
                <a:srgbClr val="002776"/>
              </a:solidFill>
              <a:latin typeface="Calibri"/>
            </a:endParaRPr>
          </a:p>
        </p:txBody>
      </p:sp>
      <p:pic>
        <p:nvPicPr>
          <p:cNvPr id="6" name="Picture 5" descr="A yellow and red text on a black background&#10;&#10;Description automatically generated">
            <a:extLst>
              <a:ext uri="{FF2B5EF4-FFF2-40B4-BE49-F238E27FC236}">
                <a16:creationId xmlns:a16="http://schemas.microsoft.com/office/drawing/2014/main" id="{0B76C712-75BC-E0FA-FD38-2EEA2F3CE8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9" t="1601" r="7814" b="45106"/>
          <a:stretch/>
        </p:blipFill>
        <p:spPr>
          <a:xfrm>
            <a:off x="493014" y="-250935"/>
            <a:ext cx="2977116" cy="2426355"/>
          </a:xfrm>
          <a:prstGeom prst="rect">
            <a:avLst/>
          </a:prstGeom>
        </p:spPr>
      </p:pic>
      <p:pic>
        <p:nvPicPr>
          <p:cNvPr id="8" name="Picture 7" descr="A cartoon sun with glasses and a thermometer&#10;&#10;Description automatically generated">
            <a:extLst>
              <a:ext uri="{FF2B5EF4-FFF2-40B4-BE49-F238E27FC236}">
                <a16:creationId xmlns:a16="http://schemas.microsoft.com/office/drawing/2014/main" id="{767CE559-EEBF-2A94-D6C2-90593FCBAE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33" t="5354" r="15353" b="46707"/>
          <a:stretch/>
        </p:blipFill>
        <p:spPr>
          <a:xfrm>
            <a:off x="9667368" y="170723"/>
            <a:ext cx="2524632" cy="2290071"/>
          </a:xfrm>
          <a:prstGeom prst="rect">
            <a:avLst/>
          </a:prstGeom>
        </p:spPr>
      </p:pic>
      <p:pic>
        <p:nvPicPr>
          <p:cNvPr id="11266" name="Picture 2" descr="Earth's Radiation Balance">
            <a:extLst>
              <a:ext uri="{FF2B5EF4-FFF2-40B4-BE49-F238E27FC236}">
                <a16:creationId xmlns:a16="http://schemas.microsoft.com/office/drawing/2014/main" id="{9E4C4466-3C01-0391-C649-D0E28A25BD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3" t="28332" r="19339" b="11792"/>
          <a:stretch/>
        </p:blipFill>
        <p:spPr bwMode="auto">
          <a:xfrm>
            <a:off x="893135" y="4378563"/>
            <a:ext cx="4664149" cy="248281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sphalt Pavement: UHI Mitigation - Cooling Roadways">
            <a:extLst>
              <a:ext uri="{FF2B5EF4-FFF2-40B4-BE49-F238E27FC236}">
                <a16:creationId xmlns:a16="http://schemas.microsoft.com/office/drawing/2014/main" id="{B22A21DC-5CC9-95E4-93F7-4B09855CF2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5231"/>
          <a:stretch/>
        </p:blipFill>
        <p:spPr bwMode="auto">
          <a:xfrm>
            <a:off x="7513676" y="2562560"/>
            <a:ext cx="4448845" cy="43103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F85A70D-1DF1-B607-688F-2B83201EA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7257" y="5174636"/>
            <a:ext cx="1496445" cy="1352747"/>
          </a:xfrm>
          <a:prstGeom prst="rect">
            <a:avLst/>
          </a:prstGeom>
          <a:solidFill>
            <a:schemeClr val="bg1"/>
          </a:solidFill>
        </p:spPr>
      </p:pic>
    </p:spTree>
    <p:extLst>
      <p:ext uri="{BB962C8B-B14F-4D97-AF65-F5344CB8AC3E}">
        <p14:creationId xmlns:p14="http://schemas.microsoft.com/office/powerpoint/2010/main" val="25697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out)">
                                      <p:cBhvr>
                                        <p:cTn id="7" dur="2000"/>
                                        <p:tgtEl>
                                          <p:spTgt spid="12290"/>
                                        </p:tgtEl>
                                      </p:cBhvr>
                                    </p:animEffect>
                                  </p:childTnLst>
                                </p:cTn>
                              </p:par>
                              <p:par>
                                <p:cTn id="8" presetID="16" presetClass="entr" presetSubtype="37"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out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9" name="Rectangle 8">
            <a:extLst>
              <a:ext uri="{FF2B5EF4-FFF2-40B4-BE49-F238E27FC236}">
                <a16:creationId xmlns:a16="http://schemas.microsoft.com/office/drawing/2014/main" id="{6E5B38FB-D632-113D-F1C6-FC5C89443BFF}"/>
              </a:ext>
            </a:extLst>
          </p:cNvPr>
          <p:cNvSpPr/>
          <p:nvPr/>
        </p:nvSpPr>
        <p:spPr>
          <a:xfrm>
            <a:off x="7945110" y="5479694"/>
            <a:ext cx="1374188" cy="1377857"/>
          </a:xfrm>
          <a:prstGeom prst="rect">
            <a:avLst/>
          </a:prstGeom>
          <a:solidFill>
            <a:srgbClr val="0F27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6" name="TextBox 5">
            <a:extLst>
              <a:ext uri="{FF2B5EF4-FFF2-40B4-BE49-F238E27FC236}">
                <a16:creationId xmlns:a16="http://schemas.microsoft.com/office/drawing/2014/main" id="{42EE963B-3179-8CC2-20FC-981782428FE4}"/>
              </a:ext>
            </a:extLst>
          </p:cNvPr>
          <p:cNvSpPr txBox="1"/>
          <p:nvPr/>
        </p:nvSpPr>
        <p:spPr>
          <a:xfrm>
            <a:off x="2393880" y="54706"/>
            <a:ext cx="8794431" cy="1077218"/>
          </a:xfrm>
          <a:prstGeom prst="rect">
            <a:avLst/>
          </a:prstGeom>
          <a:noFill/>
        </p:spPr>
        <p:txBody>
          <a:bodyPr wrap="square" rtlCol="0">
            <a:spAutoFit/>
          </a:bodyPr>
          <a:lstStyle/>
          <a:p>
            <a:pPr algn="ctr" defTabSz="609630"/>
            <a:r>
              <a:rPr lang="en-US" sz="6400" b="1">
                <a:solidFill>
                  <a:srgbClr val="FF9900"/>
                </a:solidFill>
                <a:latin typeface="Calibri"/>
              </a:rPr>
              <a:t>Urban Heat Island Effect</a:t>
            </a:r>
          </a:p>
        </p:txBody>
      </p:sp>
      <p:pic>
        <p:nvPicPr>
          <p:cNvPr id="5" name="Picture 4">
            <a:extLst>
              <a:ext uri="{FF2B5EF4-FFF2-40B4-BE49-F238E27FC236}">
                <a16:creationId xmlns:a16="http://schemas.microsoft.com/office/drawing/2014/main" id="{7CE3F863-1128-4182-C5F0-615A2D7EB701}"/>
              </a:ext>
            </a:extLst>
          </p:cNvPr>
          <p:cNvPicPr>
            <a:picLocks noChangeAspect="1"/>
          </p:cNvPicPr>
          <p:nvPr/>
        </p:nvPicPr>
        <p:blipFill rotWithShape="1">
          <a:blip r:embed="rId3"/>
          <a:srcRect l="66744" t="17159" r="17044" b="66103"/>
          <a:stretch/>
        </p:blipFill>
        <p:spPr>
          <a:xfrm>
            <a:off x="5079937" y="1583658"/>
            <a:ext cx="6695449" cy="3888422"/>
          </a:xfrm>
          <a:prstGeom prst="rect">
            <a:avLst/>
          </a:prstGeom>
        </p:spPr>
      </p:pic>
      <p:pic>
        <p:nvPicPr>
          <p:cNvPr id="3" name="Picture 2">
            <a:extLst>
              <a:ext uri="{FF2B5EF4-FFF2-40B4-BE49-F238E27FC236}">
                <a16:creationId xmlns:a16="http://schemas.microsoft.com/office/drawing/2014/main" id="{B52F6D4F-CF40-F00B-1B6D-2815B208D901}"/>
              </a:ext>
            </a:extLst>
          </p:cNvPr>
          <p:cNvPicPr>
            <a:picLocks noChangeAspect="1"/>
          </p:cNvPicPr>
          <p:nvPr/>
        </p:nvPicPr>
        <p:blipFill rotWithShape="1">
          <a:blip r:embed="rId4"/>
          <a:srcRect l="68140" t="12196" r="7325" b="53902"/>
          <a:stretch/>
        </p:blipFill>
        <p:spPr>
          <a:xfrm>
            <a:off x="682722" y="1134650"/>
            <a:ext cx="3218121" cy="2501281"/>
          </a:xfrm>
          <a:prstGeom prst="rect">
            <a:avLst/>
          </a:prstGeom>
        </p:spPr>
      </p:pic>
      <p:pic>
        <p:nvPicPr>
          <p:cNvPr id="8" name="Picture 7">
            <a:extLst>
              <a:ext uri="{FF2B5EF4-FFF2-40B4-BE49-F238E27FC236}">
                <a16:creationId xmlns:a16="http://schemas.microsoft.com/office/drawing/2014/main" id="{B6B58C9B-CB0C-71E0-EE6B-5810495CA980}"/>
              </a:ext>
            </a:extLst>
          </p:cNvPr>
          <p:cNvPicPr>
            <a:picLocks noChangeAspect="1"/>
          </p:cNvPicPr>
          <p:nvPr/>
        </p:nvPicPr>
        <p:blipFill rotWithShape="1">
          <a:blip r:embed="rId5"/>
          <a:srcRect l="68489" t="11990" r="6702" b="52985"/>
          <a:stretch/>
        </p:blipFill>
        <p:spPr>
          <a:xfrm>
            <a:off x="682722" y="3808285"/>
            <a:ext cx="3218121" cy="2555592"/>
          </a:xfrm>
          <a:prstGeom prst="rect">
            <a:avLst/>
          </a:prstGeom>
        </p:spPr>
      </p:pic>
      <p:pic>
        <p:nvPicPr>
          <p:cNvPr id="4" name="Picture 2">
            <a:extLst>
              <a:ext uri="{FF2B5EF4-FFF2-40B4-BE49-F238E27FC236}">
                <a16:creationId xmlns:a16="http://schemas.microsoft.com/office/drawing/2014/main" id="{7F569DD4-7859-BDBE-66F7-81595F1C4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7978" y="5779009"/>
            <a:ext cx="1086885" cy="982515"/>
          </a:xfrm>
          <a:prstGeom prst="rect">
            <a:avLst/>
          </a:prstGeom>
          <a:solidFill>
            <a:schemeClr val="bg1"/>
          </a:solidFill>
        </p:spPr>
      </p:pic>
    </p:spTree>
    <p:extLst>
      <p:ext uri="{BB962C8B-B14F-4D97-AF65-F5344CB8AC3E}">
        <p14:creationId xmlns:p14="http://schemas.microsoft.com/office/powerpoint/2010/main" val="932567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3569C-7339-EF52-6D67-02B70818005C}"/>
              </a:ext>
            </a:extLst>
          </p:cNvPr>
          <p:cNvSpPr/>
          <p:nvPr/>
        </p:nvSpPr>
        <p:spPr>
          <a:xfrm>
            <a:off x="4213726" y="5488074"/>
            <a:ext cx="7903411" cy="1488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Rectangle 1">
            <a:extLst>
              <a:ext uri="{FF2B5EF4-FFF2-40B4-BE49-F238E27FC236}">
                <a16:creationId xmlns:a16="http://schemas.microsoft.com/office/drawing/2014/main" id="{0A9412A1-5E88-25AC-130A-AC7C1E34A39F}"/>
              </a:ext>
            </a:extLst>
          </p:cNvPr>
          <p:cNvSpPr/>
          <p:nvPr/>
        </p:nvSpPr>
        <p:spPr>
          <a:xfrm>
            <a:off x="-144379" y="-40937"/>
            <a:ext cx="12480758" cy="16256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026" name="Picture 2" descr="What are heat domes – and are they to blame for soaring US temperatures? |  Weather News | Al Jazeera">
            <a:extLst>
              <a:ext uri="{FF2B5EF4-FFF2-40B4-BE49-F238E27FC236}">
                <a16:creationId xmlns:a16="http://schemas.microsoft.com/office/drawing/2014/main" id="{1F1CE2A2-0D57-EC65-4CFD-B15616A38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4098"/>
            <a:ext cx="5280194" cy="527333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9F0BA5E5-C39E-5FF2-954D-8B01784C6160}"/>
              </a:ext>
            </a:extLst>
          </p:cNvPr>
          <p:cNvCxnSpPr/>
          <p:nvPr/>
        </p:nvCxnSpPr>
        <p:spPr>
          <a:xfrm>
            <a:off x="-144379" y="1584663"/>
            <a:ext cx="12480758" cy="0"/>
          </a:xfrm>
          <a:prstGeom prst="line">
            <a:avLst/>
          </a:prstGeom>
          <a:ln w="76200">
            <a:solidFill>
              <a:srgbClr val="00277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734798" y="202672"/>
            <a:ext cx="13661594" cy="995209"/>
          </a:xfrm>
          <a:prstGeom prst="rect">
            <a:avLst/>
          </a:prstGeom>
          <a:noFill/>
        </p:spPr>
        <p:txBody>
          <a:bodyPr wrap="square" rtlCol="0">
            <a:spAutoFit/>
          </a:bodyPr>
          <a:lstStyle/>
          <a:p>
            <a:pPr algn="ctr" defTabSz="609630"/>
            <a:r>
              <a:rPr lang="en-US" sz="5867" b="1">
                <a:solidFill>
                  <a:srgbClr val="FF9900"/>
                </a:solidFill>
                <a:latin typeface="Calibri"/>
              </a:rPr>
              <a:t>Air Temp, Quality &amp; Rain Changes Too!</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5219287" y="1639089"/>
            <a:ext cx="6972713" cy="1309589"/>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lnSpc>
                <a:spcPts val="4667"/>
              </a:lnSpc>
            </a:pPr>
            <a:r>
              <a:rPr lang="en-US" sz="4800" b="1" kern="0">
                <a:solidFill>
                  <a:srgbClr val="AB0520"/>
                </a:solidFill>
                <a:latin typeface="Calibri"/>
              </a:rPr>
              <a:t>What else happens when city temps are warmer? </a:t>
            </a:r>
            <a:endParaRPr lang="en-US" sz="3600">
              <a:solidFill>
                <a:srgbClr val="002776"/>
              </a:solidFill>
              <a:latin typeface="Calibri"/>
            </a:endParaRPr>
          </a:p>
        </p:txBody>
      </p:sp>
      <p:pic>
        <p:nvPicPr>
          <p:cNvPr id="1028" name="Picture 4">
            <a:extLst>
              <a:ext uri="{FF2B5EF4-FFF2-40B4-BE49-F238E27FC236}">
                <a16:creationId xmlns:a16="http://schemas.microsoft.com/office/drawing/2014/main" id="{7CEFD5AF-2C67-62AB-0150-EB10174276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47" t="46666" r="13896" b="40687"/>
          <a:stretch/>
        </p:blipFill>
        <p:spPr bwMode="auto">
          <a:xfrm>
            <a:off x="5280194" y="5842098"/>
            <a:ext cx="6911806" cy="9522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228E525-F27E-815A-0424-06571758097E}"/>
              </a:ext>
            </a:extLst>
          </p:cNvPr>
          <p:cNvPicPr>
            <a:picLocks noChangeAspect="1"/>
          </p:cNvPicPr>
          <p:nvPr/>
        </p:nvPicPr>
        <p:blipFill rotWithShape="1">
          <a:blip r:embed="rId5"/>
          <a:srcRect l="67391" t="8502" r="7500" b="53044"/>
          <a:stretch/>
        </p:blipFill>
        <p:spPr>
          <a:xfrm>
            <a:off x="5413579" y="2894864"/>
            <a:ext cx="3285087" cy="2830010"/>
          </a:xfrm>
          <a:prstGeom prst="rect">
            <a:avLst/>
          </a:prstGeom>
        </p:spPr>
      </p:pic>
      <p:pic>
        <p:nvPicPr>
          <p:cNvPr id="10" name="Picture 6" descr="This is Our Heat Island : r/phoenix">
            <a:extLst>
              <a:ext uri="{FF2B5EF4-FFF2-40B4-BE49-F238E27FC236}">
                <a16:creationId xmlns:a16="http://schemas.microsoft.com/office/drawing/2014/main" id="{2898F4DF-D9B4-E1A8-D9B2-5B484224B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050" y="2891729"/>
            <a:ext cx="3285087" cy="283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71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5" name="Rectangle 4">
            <a:extLst>
              <a:ext uri="{FF2B5EF4-FFF2-40B4-BE49-F238E27FC236}">
                <a16:creationId xmlns:a16="http://schemas.microsoft.com/office/drawing/2014/main" id="{A2AF0AEE-F89A-1799-5747-71846F0043C7}"/>
              </a:ext>
            </a:extLst>
          </p:cNvPr>
          <p:cNvSpPr/>
          <p:nvPr/>
        </p:nvSpPr>
        <p:spPr>
          <a:xfrm>
            <a:off x="11011671" y="5465284"/>
            <a:ext cx="1242303" cy="1380545"/>
          </a:xfrm>
          <a:prstGeom prst="rect">
            <a:avLst/>
          </a:prstGeom>
          <a:solidFill>
            <a:srgbClr val="0F27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6" name="TextBox 5">
            <a:extLst>
              <a:ext uri="{FF2B5EF4-FFF2-40B4-BE49-F238E27FC236}">
                <a16:creationId xmlns:a16="http://schemas.microsoft.com/office/drawing/2014/main" id="{42EE963B-3179-8CC2-20FC-981782428FE4}"/>
              </a:ext>
            </a:extLst>
          </p:cNvPr>
          <p:cNvSpPr txBox="1"/>
          <p:nvPr/>
        </p:nvSpPr>
        <p:spPr>
          <a:xfrm>
            <a:off x="1698785" y="56688"/>
            <a:ext cx="8794431" cy="1077218"/>
          </a:xfrm>
          <a:prstGeom prst="rect">
            <a:avLst/>
          </a:prstGeom>
          <a:noFill/>
        </p:spPr>
        <p:txBody>
          <a:bodyPr wrap="square" rtlCol="0">
            <a:spAutoFit/>
          </a:bodyPr>
          <a:lstStyle/>
          <a:p>
            <a:pPr algn="ctr" defTabSz="609630"/>
            <a:r>
              <a:rPr lang="en-US" sz="6400" b="1">
                <a:solidFill>
                  <a:srgbClr val="FF9900"/>
                </a:solidFill>
                <a:latin typeface="Calibri"/>
              </a:rPr>
              <a:t>Urban Heat &amp; Water</a:t>
            </a:r>
          </a:p>
        </p:txBody>
      </p:sp>
      <p:pic>
        <p:nvPicPr>
          <p:cNvPr id="7" name="Picture 2" descr="Urban Heat Islands — Keep Knoxville Beautiful">
            <a:extLst>
              <a:ext uri="{FF2B5EF4-FFF2-40B4-BE49-F238E27FC236}">
                <a16:creationId xmlns:a16="http://schemas.microsoft.com/office/drawing/2014/main" id="{F144C114-CDA8-1D82-E226-1E4E8006A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219" y="1159815"/>
            <a:ext cx="9857563" cy="55448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631D87-4537-8FFD-E7AD-5A103D815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7218" y="5683366"/>
            <a:ext cx="1276725" cy="1154125"/>
          </a:xfrm>
          <a:prstGeom prst="rect">
            <a:avLst/>
          </a:prstGeom>
          <a:solidFill>
            <a:schemeClr val="bg1"/>
          </a:solidFill>
        </p:spPr>
      </p:pic>
    </p:spTree>
    <p:extLst>
      <p:ext uri="{BB962C8B-B14F-4D97-AF65-F5344CB8AC3E}">
        <p14:creationId xmlns:p14="http://schemas.microsoft.com/office/powerpoint/2010/main" val="1018192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404038" y="1064459"/>
            <a:ext cx="11383925" cy="762000"/>
          </a:xfrm>
          <a:prstGeom prst="rect">
            <a:avLst/>
          </a:prstGeom>
        </p:spPr>
        <p:txBody>
          <a:bodyPr/>
          <a:lstStyle>
            <a:lvl1pPr eaLnBrk="1" hangingPunct="1">
              <a:defRPr>
                <a:latin typeface="+mj-lt"/>
                <a:ea typeface="+mj-ea"/>
                <a:cs typeface="+mj-cs"/>
              </a:defRPr>
            </a:lvl1pPr>
          </a:lstStyle>
          <a:p>
            <a:pPr algn="ctr" defTabSz="609630"/>
            <a:r>
              <a:rPr lang="en-US" sz="5334" b="1">
                <a:solidFill>
                  <a:srgbClr val="002776"/>
                </a:solidFill>
                <a:latin typeface="Calibri"/>
              </a:rPr>
              <a:t>In our city centers and neighborhoods what happens to that runoff?</a:t>
            </a:r>
          </a:p>
          <a:p>
            <a:pPr algn="ctr" defTabSz="609630"/>
            <a:endParaRPr lang="en-US" sz="5334" b="1" kern="0">
              <a:solidFill>
                <a:srgbClr val="002776"/>
              </a:solidFill>
              <a:latin typeface="Calibri"/>
            </a:endParaRPr>
          </a:p>
        </p:txBody>
      </p:sp>
      <p:sp>
        <p:nvSpPr>
          <p:cNvPr id="5" name="object 7">
            <a:extLst>
              <a:ext uri="{FF2B5EF4-FFF2-40B4-BE49-F238E27FC236}">
                <a16:creationId xmlns:a16="http://schemas.microsoft.com/office/drawing/2014/main" id="{EC5CF33A-A4B1-B941-3511-66513E28CACD}"/>
              </a:ext>
            </a:extLst>
          </p:cNvPr>
          <p:cNvSpPr txBox="1">
            <a:spLocks/>
          </p:cNvSpPr>
          <p:nvPr/>
        </p:nvSpPr>
        <p:spPr>
          <a:xfrm>
            <a:off x="576148" y="228906"/>
            <a:ext cx="11039704" cy="726013"/>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a:t>
            </a:r>
            <a:r>
              <a:rPr lang="en-US" sz="4000" b="1" i="1" kern="0">
                <a:solidFill>
                  <a:srgbClr val="AB0520"/>
                </a:solidFill>
                <a:latin typeface="Calibri"/>
              </a:rPr>
              <a:t>Understanding Urban Watersheds </a:t>
            </a:r>
            <a:endParaRPr lang="en-US" sz="4000" b="1">
              <a:solidFill>
                <a:prstClr val="white"/>
              </a:solidFill>
              <a:latin typeface="Calibri"/>
            </a:endParaRPr>
          </a:p>
        </p:txBody>
      </p:sp>
      <p:grpSp>
        <p:nvGrpSpPr>
          <p:cNvPr id="15" name="Group 14">
            <a:extLst>
              <a:ext uri="{FF2B5EF4-FFF2-40B4-BE49-F238E27FC236}">
                <a16:creationId xmlns:a16="http://schemas.microsoft.com/office/drawing/2014/main" id="{92DBFFFB-2761-1949-7709-830497E3EC87}"/>
              </a:ext>
            </a:extLst>
          </p:cNvPr>
          <p:cNvGrpSpPr/>
          <p:nvPr/>
        </p:nvGrpSpPr>
        <p:grpSpPr>
          <a:xfrm>
            <a:off x="15196" y="2937039"/>
            <a:ext cx="12161608" cy="3472863"/>
            <a:chOff x="22794" y="4405558"/>
            <a:chExt cx="18242412" cy="5209294"/>
          </a:xfrm>
        </p:grpSpPr>
        <p:sp>
          <p:nvSpPr>
            <p:cNvPr id="9" name="Title 1">
              <a:extLst>
                <a:ext uri="{FF2B5EF4-FFF2-40B4-BE49-F238E27FC236}">
                  <a16:creationId xmlns:a16="http://schemas.microsoft.com/office/drawing/2014/main" id="{DB3A270F-4417-3D28-9B11-B7454FFE125D}"/>
                </a:ext>
              </a:extLst>
            </p:cNvPr>
            <p:cNvSpPr txBox="1">
              <a:spLocks/>
            </p:cNvSpPr>
            <p:nvPr/>
          </p:nvSpPr>
          <p:spPr>
            <a:xfrm>
              <a:off x="6104618" y="4405558"/>
              <a:ext cx="5486400" cy="1143000"/>
            </a:xfrm>
            <a:prstGeom prst="rect">
              <a:avLst/>
            </a:prstGeom>
          </p:spPr>
          <p:txBody>
            <a:bodyPr/>
            <a:lstStyle>
              <a:lvl1pPr eaLnBrk="1" hangingPunct="1">
                <a:defRPr>
                  <a:latin typeface="+mj-lt"/>
                  <a:ea typeface="+mj-ea"/>
                  <a:cs typeface="+mj-cs"/>
                </a:defRPr>
              </a:lvl1pPr>
            </a:lstStyle>
            <a:p>
              <a:pPr algn="ctr" defTabSz="609630"/>
              <a:r>
                <a:rPr lang="en-US" sz="5334" b="1">
                  <a:solidFill>
                    <a:srgbClr val="C00000"/>
                  </a:solidFill>
                  <a:latin typeface="Calibri"/>
                </a:rPr>
                <a:t>Rain</a:t>
              </a:r>
            </a:p>
            <a:p>
              <a:pPr algn="ctr" defTabSz="609630"/>
              <a:r>
                <a:rPr lang="en-US" sz="5334" b="1">
                  <a:solidFill>
                    <a:srgbClr val="C00000"/>
                  </a:solidFill>
                  <a:latin typeface="Calibri"/>
                </a:rPr>
                <a:t>becomes storm water!</a:t>
              </a:r>
              <a:endParaRPr lang="en-US" sz="5334" b="1" kern="0">
                <a:solidFill>
                  <a:srgbClr val="C00000"/>
                </a:solidFill>
                <a:latin typeface="Calibri"/>
              </a:endParaRPr>
            </a:p>
          </p:txBody>
        </p:sp>
        <p:pic>
          <p:nvPicPr>
            <p:cNvPr id="12" name="Picture 11" descr="stormwater drain2.JPG">
              <a:extLst>
                <a:ext uri="{FF2B5EF4-FFF2-40B4-BE49-F238E27FC236}">
                  <a16:creationId xmlns:a16="http://schemas.microsoft.com/office/drawing/2014/main" id="{2CD4E2C1-3D76-3F62-07F3-704A9D70DE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07"/>
            <a:stretch/>
          </p:blipFill>
          <p:spPr>
            <a:xfrm>
              <a:off x="22794" y="4848447"/>
              <a:ext cx="6525334" cy="4766405"/>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pic>
          <p:nvPicPr>
            <p:cNvPr id="9218" name="Picture 2" descr="Storm sewer drain">
              <a:extLst>
                <a:ext uri="{FF2B5EF4-FFF2-40B4-BE49-F238E27FC236}">
                  <a16:creationId xmlns:a16="http://schemas.microsoft.com/office/drawing/2014/main" id="{98836C8D-127C-A791-1EE5-0264A09C9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8514" y="4977058"/>
              <a:ext cx="6956692" cy="46377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89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202019" y="91423"/>
            <a:ext cx="11787963" cy="762000"/>
          </a:xfrm>
          <a:prstGeom prst="rect">
            <a:avLst/>
          </a:prstGeom>
        </p:spPr>
        <p:txBody>
          <a:bodyPr/>
          <a:lstStyle>
            <a:lvl1pPr eaLnBrk="1" hangingPunct="1">
              <a:defRPr>
                <a:latin typeface="+mj-lt"/>
                <a:ea typeface="+mj-ea"/>
                <a:cs typeface="+mj-cs"/>
              </a:defRPr>
            </a:lvl1pPr>
          </a:lstStyle>
          <a:p>
            <a:pPr algn="ctr" defTabSz="609630"/>
            <a:r>
              <a:rPr lang="en-US" sz="5334" b="1">
                <a:solidFill>
                  <a:srgbClr val="C00000"/>
                </a:solidFill>
                <a:latin typeface="Calibri"/>
              </a:rPr>
              <a:t>What makes storm water a bad thing?</a:t>
            </a:r>
            <a:endParaRPr lang="en-US" sz="5334" b="1" kern="0">
              <a:solidFill>
                <a:srgbClr val="C00000"/>
              </a:solidFill>
              <a:latin typeface="Calibri"/>
            </a:endParaRPr>
          </a:p>
        </p:txBody>
      </p:sp>
      <p:grpSp>
        <p:nvGrpSpPr>
          <p:cNvPr id="2" name="Group 1">
            <a:extLst>
              <a:ext uri="{FF2B5EF4-FFF2-40B4-BE49-F238E27FC236}">
                <a16:creationId xmlns:a16="http://schemas.microsoft.com/office/drawing/2014/main" id="{A36B7B6E-AD7F-C3B1-1D0E-35EBF588231E}"/>
              </a:ext>
            </a:extLst>
          </p:cNvPr>
          <p:cNvGrpSpPr/>
          <p:nvPr/>
        </p:nvGrpSpPr>
        <p:grpSpPr>
          <a:xfrm>
            <a:off x="1385140" y="1138892"/>
            <a:ext cx="9421721" cy="4813665"/>
            <a:chOff x="199424" y="406462"/>
            <a:chExt cx="8873052" cy="4927538"/>
          </a:xfrm>
        </p:grpSpPr>
        <p:pic>
          <p:nvPicPr>
            <p:cNvPr id="6" name="Picture 5" descr="sidewalk after.jpg">
              <a:extLst>
                <a:ext uri="{FF2B5EF4-FFF2-40B4-BE49-F238E27FC236}">
                  <a16:creationId xmlns:a16="http://schemas.microsoft.com/office/drawing/2014/main" id="{D7E1B163-927D-05DC-1D9C-196F50BD0FAB}"/>
                </a:ext>
              </a:extLst>
            </p:cNvPr>
            <p:cNvPicPr>
              <a:picLocks noChangeAspect="1"/>
            </p:cNvPicPr>
            <p:nvPr/>
          </p:nvPicPr>
          <p:blipFill rotWithShape="1">
            <a:blip r:embed="rId3">
              <a:extLst>
                <a:ext uri="{28A0092B-C50C-407E-A947-70E740481C1C}">
                  <a14:useLocalDpi xmlns:a14="http://schemas.microsoft.com/office/drawing/2010/main" val="0"/>
                </a:ext>
              </a:extLst>
            </a:blip>
            <a:srcRect l="16533" r="17163"/>
            <a:stretch/>
          </p:blipFill>
          <p:spPr>
            <a:xfrm>
              <a:off x="6400800" y="2971800"/>
              <a:ext cx="2609153" cy="2351259"/>
            </a:xfrm>
            <a:prstGeom prst="rect">
              <a:avLst/>
            </a:prstGeom>
          </p:spPr>
        </p:pic>
        <p:pic>
          <p:nvPicPr>
            <p:cNvPr id="7" name="Picture 6" descr="neighborhood-trash.jpg">
              <a:extLst>
                <a:ext uri="{FF2B5EF4-FFF2-40B4-BE49-F238E27FC236}">
                  <a16:creationId xmlns:a16="http://schemas.microsoft.com/office/drawing/2014/main" id="{2C14584E-7C64-513A-8DC9-BE9FD1175B73}"/>
                </a:ext>
              </a:extLst>
            </p:cNvPr>
            <p:cNvPicPr>
              <a:picLocks noChangeAspect="1"/>
            </p:cNvPicPr>
            <p:nvPr/>
          </p:nvPicPr>
          <p:blipFill rotWithShape="1">
            <a:blip r:embed="rId4">
              <a:extLst>
                <a:ext uri="{28A0092B-C50C-407E-A947-70E740481C1C}">
                  <a14:useLocalDpi xmlns:a14="http://schemas.microsoft.com/office/drawing/2010/main" val="0"/>
                </a:ext>
              </a:extLst>
            </a:blip>
            <a:srcRect b="6140"/>
            <a:stretch/>
          </p:blipFill>
          <p:spPr>
            <a:xfrm>
              <a:off x="3365500" y="2982741"/>
              <a:ext cx="3340100" cy="2351259"/>
            </a:xfrm>
            <a:prstGeom prst="rect">
              <a:avLst/>
            </a:prstGeom>
          </p:spPr>
        </p:pic>
        <p:pic>
          <p:nvPicPr>
            <p:cNvPr id="8" name="Picture 7" descr="organic-vs-chemical-fertilizer-5.jpg">
              <a:extLst>
                <a:ext uri="{FF2B5EF4-FFF2-40B4-BE49-F238E27FC236}">
                  <a16:creationId xmlns:a16="http://schemas.microsoft.com/office/drawing/2014/main" id="{5400E6B5-8A99-FDA1-F683-6F20C25E6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00" y="2971800"/>
              <a:ext cx="3149600" cy="2362200"/>
            </a:xfrm>
            <a:prstGeom prst="rect">
              <a:avLst/>
            </a:prstGeom>
          </p:spPr>
        </p:pic>
        <p:pic>
          <p:nvPicPr>
            <p:cNvPr id="10" name="Picture 9" descr="oil spill from car.jpg">
              <a:extLst>
                <a:ext uri="{FF2B5EF4-FFF2-40B4-BE49-F238E27FC236}">
                  <a16:creationId xmlns:a16="http://schemas.microsoft.com/office/drawing/2014/main" id="{D0300E24-9F63-49A9-21DC-00F867D51B5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9424" y="406462"/>
              <a:ext cx="3428230" cy="2571171"/>
            </a:xfrm>
            <a:prstGeom prst="rect">
              <a:avLst/>
            </a:prstGeom>
          </p:spPr>
        </p:pic>
        <p:pic>
          <p:nvPicPr>
            <p:cNvPr id="11" name="Picture 10" descr="gooddog.jpg">
              <a:extLst>
                <a:ext uri="{FF2B5EF4-FFF2-40B4-BE49-F238E27FC236}">
                  <a16:creationId xmlns:a16="http://schemas.microsoft.com/office/drawing/2014/main" id="{90E6C3B6-4380-56A8-F21C-8AE28241DE38}"/>
                </a:ext>
              </a:extLst>
            </p:cNvPr>
            <p:cNvPicPr>
              <a:picLocks noChangeAspect="1"/>
            </p:cNvPicPr>
            <p:nvPr/>
          </p:nvPicPr>
          <p:blipFill rotWithShape="1">
            <a:blip r:embed="rId7">
              <a:extLst>
                <a:ext uri="{28A0092B-C50C-407E-A947-70E740481C1C}">
                  <a14:useLocalDpi xmlns:a14="http://schemas.microsoft.com/office/drawing/2010/main" val="0"/>
                </a:ext>
              </a:extLst>
            </a:blip>
            <a:srcRect t="4258" b="6416"/>
            <a:stretch/>
          </p:blipFill>
          <p:spPr>
            <a:xfrm>
              <a:off x="3382448" y="410100"/>
              <a:ext cx="2993082" cy="2593413"/>
            </a:xfrm>
            <a:prstGeom prst="rect">
              <a:avLst/>
            </a:prstGeom>
          </p:spPr>
        </p:pic>
        <p:pic>
          <p:nvPicPr>
            <p:cNvPr id="13" name="Picture 12" descr="pesticide home.jpg">
              <a:extLst>
                <a:ext uri="{FF2B5EF4-FFF2-40B4-BE49-F238E27FC236}">
                  <a16:creationId xmlns:a16="http://schemas.microsoft.com/office/drawing/2014/main" id="{770549B1-E9BF-567A-5B76-D1CEE4544EDA}"/>
                </a:ext>
              </a:extLst>
            </p:cNvPr>
            <p:cNvPicPr>
              <a:picLocks noChangeAspect="1"/>
            </p:cNvPicPr>
            <p:nvPr/>
          </p:nvPicPr>
          <p:blipFill rotWithShape="1">
            <a:blip r:embed="rId8">
              <a:extLst>
                <a:ext uri="{28A0092B-C50C-407E-A947-70E740481C1C}">
                  <a14:useLocalDpi xmlns:a14="http://schemas.microsoft.com/office/drawing/2010/main" val="0"/>
                </a:ext>
              </a:extLst>
            </a:blip>
            <a:srcRect t="3539" b="7372"/>
            <a:stretch/>
          </p:blipFill>
          <p:spPr>
            <a:xfrm>
              <a:off x="6324600" y="415456"/>
              <a:ext cx="2747876" cy="2593413"/>
            </a:xfrm>
            <a:prstGeom prst="rect">
              <a:avLst/>
            </a:prstGeom>
          </p:spPr>
        </p:pic>
      </p:grpSp>
      <p:sp>
        <p:nvSpPr>
          <p:cNvPr id="14" name="TextBox 13">
            <a:extLst>
              <a:ext uri="{FF2B5EF4-FFF2-40B4-BE49-F238E27FC236}">
                <a16:creationId xmlns:a16="http://schemas.microsoft.com/office/drawing/2014/main" id="{6F7F6E6C-1DB1-C09F-8056-A38F91AC88EE}"/>
              </a:ext>
            </a:extLst>
          </p:cNvPr>
          <p:cNvSpPr txBox="1"/>
          <p:nvPr/>
        </p:nvSpPr>
        <p:spPr>
          <a:xfrm>
            <a:off x="2848944" y="6144860"/>
            <a:ext cx="6494113" cy="564129"/>
          </a:xfrm>
          <a:prstGeom prst="rect">
            <a:avLst/>
          </a:prstGeom>
          <a:solidFill>
            <a:schemeClr val="bg1"/>
          </a:solidFill>
        </p:spPr>
        <p:txBody>
          <a:bodyPr wrap="square" rtlCol="0">
            <a:spAutoFit/>
          </a:bodyPr>
          <a:lstStyle/>
          <a:p>
            <a:pPr algn="ctr" defTabSz="609630"/>
            <a:r>
              <a:rPr lang="en-US" sz="1533" b="1">
                <a:solidFill>
                  <a:srgbClr val="17375E"/>
                </a:solidFill>
                <a:latin typeface="Calibri"/>
              </a:rPr>
              <a:t>SOIL – SEDIMENTS – ROAD SALT – VEHICLE SPILLS – FERTILIZERS – PET WASTE </a:t>
            </a:r>
          </a:p>
          <a:p>
            <a:pPr algn="ctr" defTabSz="609630"/>
            <a:r>
              <a:rPr lang="en-US" sz="1533" b="1">
                <a:solidFill>
                  <a:srgbClr val="17375E"/>
                </a:solidFill>
                <a:latin typeface="Calibri"/>
              </a:rPr>
              <a:t>– HEATED WATER – GREASE – TRASH – DETERGENT – SOLVENTS</a:t>
            </a:r>
          </a:p>
        </p:txBody>
      </p:sp>
    </p:spTree>
    <p:extLst>
      <p:ext uri="{BB962C8B-B14F-4D97-AF65-F5344CB8AC3E}">
        <p14:creationId xmlns:p14="http://schemas.microsoft.com/office/powerpoint/2010/main" val="227297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404038" y="57679"/>
            <a:ext cx="11383925" cy="762000"/>
          </a:xfrm>
          <a:prstGeom prst="rect">
            <a:avLst/>
          </a:prstGeom>
        </p:spPr>
        <p:txBody>
          <a:bodyPr/>
          <a:lstStyle>
            <a:lvl1pPr eaLnBrk="1" hangingPunct="1">
              <a:defRPr>
                <a:latin typeface="+mj-lt"/>
                <a:ea typeface="+mj-ea"/>
                <a:cs typeface="+mj-cs"/>
              </a:defRPr>
            </a:lvl1pPr>
          </a:lstStyle>
          <a:p>
            <a:pPr algn="ctr" defTabSz="609630"/>
            <a:r>
              <a:rPr lang="en-US" sz="5334" b="1">
                <a:solidFill>
                  <a:srgbClr val="C00000"/>
                </a:solidFill>
                <a:latin typeface="Calibri"/>
              </a:rPr>
              <a:t>Where does storm water go?</a:t>
            </a:r>
            <a:endParaRPr lang="en-US" sz="5334" b="1" kern="0">
              <a:solidFill>
                <a:srgbClr val="C00000"/>
              </a:solidFill>
              <a:latin typeface="Calibri"/>
            </a:endParaRPr>
          </a:p>
        </p:txBody>
      </p:sp>
      <p:pic>
        <p:nvPicPr>
          <p:cNvPr id="5" name="Picture 4" descr="A stream running through a forest&#10;&#10;Description automatically generated">
            <a:extLst>
              <a:ext uri="{FF2B5EF4-FFF2-40B4-BE49-F238E27FC236}">
                <a16:creationId xmlns:a16="http://schemas.microsoft.com/office/drawing/2014/main" id="{CB5EE33A-7279-BDB4-DD1A-0FE61CD88D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04038" y="1220781"/>
            <a:ext cx="3622158" cy="5303875"/>
          </a:xfrm>
          <a:prstGeom prst="rect">
            <a:avLst/>
          </a:prstGeom>
        </p:spPr>
      </p:pic>
      <p:pic>
        <p:nvPicPr>
          <p:cNvPr id="12" name="Picture 11" descr="storm drains rio salado restoration.jpg">
            <a:extLst>
              <a:ext uri="{FF2B5EF4-FFF2-40B4-BE49-F238E27FC236}">
                <a16:creationId xmlns:a16="http://schemas.microsoft.com/office/drawing/2014/main" id="{64B7B127-5632-C8B8-20F4-EB25395A4F2E}"/>
              </a:ext>
            </a:extLst>
          </p:cNvPr>
          <p:cNvPicPr>
            <a:picLocks noChangeAspect="1"/>
          </p:cNvPicPr>
          <p:nvPr/>
        </p:nvPicPr>
        <p:blipFill rotWithShape="1">
          <a:blip r:embed="rId5">
            <a:extLst>
              <a:ext uri="{28A0092B-C50C-407E-A947-70E740481C1C}">
                <a14:useLocalDpi xmlns:a14="http://schemas.microsoft.com/office/drawing/2010/main" val="0"/>
              </a:ext>
            </a:extLst>
          </a:blip>
          <a:srcRect l="5455" t="14426"/>
          <a:stretch/>
        </p:blipFill>
        <p:spPr>
          <a:xfrm>
            <a:off x="8300361" y="1220781"/>
            <a:ext cx="3742783" cy="2516502"/>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pic>
        <p:nvPicPr>
          <p:cNvPr id="16" name="Picture 15" descr="A river flowing through a small town&#10;&#10;Description automatically generated with medium confidence">
            <a:extLst>
              <a:ext uri="{FF2B5EF4-FFF2-40B4-BE49-F238E27FC236}">
                <a16:creationId xmlns:a16="http://schemas.microsoft.com/office/drawing/2014/main" id="{DF8CE342-B4AE-1858-C677-5B1AF870F25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300360" y="3955311"/>
            <a:ext cx="3601427" cy="2701070"/>
          </a:xfrm>
          <a:prstGeom prst="rect">
            <a:avLst/>
          </a:prstGeom>
        </p:spPr>
      </p:pic>
      <p:pic>
        <p:nvPicPr>
          <p:cNvPr id="18" name="Picture 17" descr="Stormwater drain.jpg">
            <a:extLst>
              <a:ext uri="{FF2B5EF4-FFF2-40B4-BE49-F238E27FC236}">
                <a16:creationId xmlns:a16="http://schemas.microsoft.com/office/drawing/2014/main" id="{622C392B-ABF7-C619-D8E1-109D5BABDF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8922" y="1220781"/>
            <a:ext cx="4453883" cy="2961358"/>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sp>
        <p:nvSpPr>
          <p:cNvPr id="19" name="Title 1">
            <a:extLst>
              <a:ext uri="{FF2B5EF4-FFF2-40B4-BE49-F238E27FC236}">
                <a16:creationId xmlns:a16="http://schemas.microsoft.com/office/drawing/2014/main" id="{0793A870-BCD4-BE40-7938-BF6D8891EAD3}"/>
              </a:ext>
            </a:extLst>
          </p:cNvPr>
          <p:cNvSpPr txBox="1">
            <a:spLocks/>
          </p:cNvSpPr>
          <p:nvPr/>
        </p:nvSpPr>
        <p:spPr>
          <a:xfrm>
            <a:off x="4267200" y="4543845"/>
            <a:ext cx="3657600" cy="762000"/>
          </a:xfrm>
          <a:prstGeom prst="rect">
            <a:avLst/>
          </a:prstGeom>
        </p:spPr>
        <p:txBody>
          <a:bodyPr/>
          <a:lstStyle>
            <a:lvl1pPr eaLnBrk="1" hangingPunct="1">
              <a:defRPr>
                <a:latin typeface="+mj-lt"/>
                <a:ea typeface="+mj-ea"/>
                <a:cs typeface="+mj-cs"/>
              </a:defRPr>
            </a:lvl1pPr>
          </a:lstStyle>
          <a:p>
            <a:pPr algn="ctr" defTabSz="609630"/>
            <a:r>
              <a:rPr lang="en-US" sz="3600" b="1">
                <a:solidFill>
                  <a:srgbClr val="002776"/>
                </a:solidFill>
                <a:latin typeface="Calibri"/>
              </a:rPr>
              <a:t>To our rivers, lakes, and natural environment.</a:t>
            </a:r>
            <a:endParaRPr lang="en-US" sz="3600" b="1" kern="0">
              <a:solidFill>
                <a:srgbClr val="002776"/>
              </a:solidFill>
              <a:latin typeface="Calibri"/>
            </a:endParaRPr>
          </a:p>
        </p:txBody>
      </p:sp>
    </p:spTree>
    <p:extLst>
      <p:ext uri="{BB962C8B-B14F-4D97-AF65-F5344CB8AC3E}">
        <p14:creationId xmlns:p14="http://schemas.microsoft.com/office/powerpoint/2010/main" val="122899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7A5F88-77BA-8342-B5FC-1D1BBD938B1C}"/>
              </a:ext>
            </a:extLst>
          </p:cNvPr>
          <p:cNvSpPr/>
          <p:nvPr/>
        </p:nvSpPr>
        <p:spPr>
          <a:xfrm>
            <a:off x="9802485" y="5155845"/>
            <a:ext cx="2193338" cy="1454057"/>
          </a:xfrm>
          <a:prstGeom prst="rect">
            <a:avLst/>
          </a:prstGeom>
          <a:solidFill>
            <a:srgbClr val="1423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4" name="TextBox 3">
            <a:extLst>
              <a:ext uri="{FF2B5EF4-FFF2-40B4-BE49-F238E27FC236}">
                <a16:creationId xmlns:a16="http://schemas.microsoft.com/office/drawing/2014/main" id="{3EDCF510-2F16-66C6-650C-8402B876D85F}"/>
              </a:ext>
            </a:extLst>
          </p:cNvPr>
          <p:cNvSpPr txBox="1"/>
          <p:nvPr/>
        </p:nvSpPr>
        <p:spPr>
          <a:xfrm>
            <a:off x="6096000" y="1076448"/>
            <a:ext cx="4318000" cy="830997"/>
          </a:xfrm>
          <a:prstGeom prst="rect">
            <a:avLst/>
          </a:prstGeom>
          <a:noFill/>
        </p:spPr>
        <p:txBody>
          <a:bodyPr wrap="square" rtlCol="0">
            <a:spAutoFit/>
          </a:bodyPr>
          <a:lstStyle/>
          <a:p>
            <a:pPr defTabSz="609630"/>
            <a:r>
              <a:rPr lang="en-US" sz="4800" b="1">
                <a:solidFill>
                  <a:prstClr val="white"/>
                </a:solidFill>
                <a:latin typeface="Calibri"/>
              </a:rPr>
              <a:t>Activities:</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69362"/>
            <a:ext cx="10821954" cy="520509"/>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a:t>
            </a:r>
            <a:r>
              <a:rPr lang="en-US" sz="4000" b="1" i="1" kern="0">
                <a:solidFill>
                  <a:srgbClr val="AB0520"/>
                </a:solidFill>
                <a:latin typeface="Calibri"/>
              </a:rPr>
              <a:t>Understanding Urban Watersheds</a:t>
            </a:r>
            <a:endParaRPr lang="en-US" sz="4000" b="1" i="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6096000" y="2188810"/>
            <a:ext cx="5528930" cy="2133601"/>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lnSpc>
                <a:spcPct val="90000"/>
              </a:lnSpc>
              <a:buClr>
                <a:prstClr val="white"/>
              </a:buClr>
              <a:buNone/>
            </a:pPr>
            <a:r>
              <a:rPr lang="en-US" sz="2667">
                <a:solidFill>
                  <a:prstClr val="white"/>
                </a:solidFill>
              </a:rPr>
              <a:t>Activity 1: </a:t>
            </a:r>
          </a:p>
          <a:p>
            <a:pPr marL="0" indent="0" defTabSz="609630">
              <a:lnSpc>
                <a:spcPct val="90000"/>
              </a:lnSpc>
              <a:buClr>
                <a:prstClr val="white"/>
              </a:buClr>
              <a:buNone/>
            </a:pPr>
            <a:r>
              <a:rPr lang="en-US" sz="2667">
                <a:solidFill>
                  <a:prstClr val="white"/>
                </a:solidFill>
              </a:rPr>
              <a:t>Small student groups can do a Runoff &amp; Heat Scavenger Hunt.</a:t>
            </a:r>
          </a:p>
          <a:p>
            <a:pPr marL="0" indent="0" defTabSz="609630">
              <a:lnSpc>
                <a:spcPct val="90000"/>
              </a:lnSpc>
              <a:buClr>
                <a:prstClr val="white"/>
              </a:buClr>
              <a:buNone/>
            </a:pPr>
            <a:endParaRPr lang="en-US" sz="2667">
              <a:solidFill>
                <a:prstClr val="white"/>
              </a:solidFill>
            </a:endParaRPr>
          </a:p>
          <a:p>
            <a:pPr marL="0" indent="0" defTabSz="609630">
              <a:lnSpc>
                <a:spcPct val="90000"/>
              </a:lnSpc>
              <a:buClr>
                <a:prstClr val="white"/>
              </a:buClr>
              <a:buNone/>
            </a:pPr>
            <a:r>
              <a:rPr lang="en-US" sz="2667">
                <a:solidFill>
                  <a:prstClr val="white"/>
                </a:solidFill>
              </a:rPr>
              <a:t>Activity 2:</a:t>
            </a:r>
          </a:p>
          <a:p>
            <a:pPr marL="0" indent="0" defTabSz="609630">
              <a:lnSpc>
                <a:spcPct val="90000"/>
              </a:lnSpc>
              <a:buClr>
                <a:prstClr val="white"/>
              </a:buClr>
              <a:buNone/>
            </a:pPr>
            <a:r>
              <a:rPr lang="en-US" sz="2667" kern="0">
                <a:solidFill>
                  <a:prstClr val="white"/>
                </a:solidFill>
              </a:rPr>
              <a:t>Simulate a whole-body activity of urban runoff in a storm drain system</a:t>
            </a:r>
            <a:endParaRPr lang="en-US" sz="2667">
              <a:solidFill>
                <a:prstClr val="white"/>
              </a:solidFill>
            </a:endParaRPr>
          </a:p>
          <a:p>
            <a:pPr marL="0" indent="0" defTabSz="609630">
              <a:lnSpc>
                <a:spcPct val="90000"/>
              </a:lnSpc>
              <a:buClr>
                <a:prstClr val="white"/>
              </a:buClr>
              <a:buNone/>
            </a:pPr>
            <a:endParaRPr lang="en-US" sz="2667">
              <a:solidFill>
                <a:prstClr val="white"/>
              </a:solidFill>
            </a:endParaRPr>
          </a:p>
        </p:txBody>
      </p:sp>
      <p:pic>
        <p:nvPicPr>
          <p:cNvPr id="5" name="Picture 2">
            <a:extLst>
              <a:ext uri="{FF2B5EF4-FFF2-40B4-BE49-F238E27FC236}">
                <a16:creationId xmlns:a16="http://schemas.microsoft.com/office/drawing/2014/main" id="{6B02767E-1B80-CCEC-FCB9-E08E66C18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9726" y="5258445"/>
            <a:ext cx="1496445" cy="1352747"/>
          </a:xfrm>
          <a:prstGeom prst="rect">
            <a:avLst/>
          </a:prstGeom>
          <a:solidFill>
            <a:schemeClr val="bg1"/>
          </a:solidFill>
        </p:spPr>
      </p:pic>
      <p:pic>
        <p:nvPicPr>
          <p:cNvPr id="7" name="Picture 6">
            <a:extLst>
              <a:ext uri="{FF2B5EF4-FFF2-40B4-BE49-F238E27FC236}">
                <a16:creationId xmlns:a16="http://schemas.microsoft.com/office/drawing/2014/main" id="{EFC7A9F5-8F9B-ADF6-18CB-7561EC852294}"/>
              </a:ext>
            </a:extLst>
          </p:cNvPr>
          <p:cNvPicPr>
            <a:picLocks noChangeAspect="1"/>
          </p:cNvPicPr>
          <p:nvPr/>
        </p:nvPicPr>
        <p:blipFill>
          <a:blip r:embed="rId4"/>
          <a:stretch>
            <a:fillRect/>
          </a:stretch>
        </p:blipFill>
        <p:spPr>
          <a:xfrm>
            <a:off x="342900" y="1863725"/>
            <a:ext cx="5343525" cy="3616325"/>
          </a:xfrm>
          <a:prstGeom prst="rect">
            <a:avLst/>
          </a:prstGeom>
        </p:spPr>
      </p:pic>
    </p:spTree>
    <p:extLst>
      <p:ext uri="{BB962C8B-B14F-4D97-AF65-F5344CB8AC3E}">
        <p14:creationId xmlns:p14="http://schemas.microsoft.com/office/powerpoint/2010/main" val="2512874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732590" y="1536527"/>
            <a:ext cx="10726821" cy="781169"/>
          </a:xfrm>
          <a:prstGeom prst="rect">
            <a:avLst/>
          </a:prstGeom>
        </p:spPr>
        <p:txBody>
          <a:bodyPr lIns="60960" tIns="30480" rIns="60960" bIns="30480" anchor="t">
            <a:noAutofit/>
          </a:bodyPr>
          <a:lstStyle>
            <a:lvl1pPr eaLnBrk="1" hangingPunct="1">
              <a:defRPr>
                <a:latin typeface="+mj-lt"/>
                <a:ea typeface="+mj-ea"/>
                <a:cs typeface="+mj-cs"/>
              </a:defRPr>
            </a:lvl1pPr>
          </a:lstStyle>
          <a:p>
            <a:pPr algn="ctr" defTabSz="609630"/>
            <a:r>
              <a:rPr lang="en-US" sz="5334" b="1" i="1" kern="0">
                <a:solidFill>
                  <a:srgbClr val="002776"/>
                </a:solidFill>
                <a:latin typeface="Calibri"/>
                <a:ea typeface="Calibri"/>
                <a:cs typeface="Calibri"/>
              </a:rPr>
              <a:t>WATERSHEDS</a:t>
            </a:r>
          </a:p>
          <a:p>
            <a:pPr algn="ctr" defTabSz="609630"/>
            <a:br>
              <a:rPr lang="en-US" sz="5334" b="1" kern="0">
                <a:solidFill>
                  <a:prstClr val="black"/>
                </a:solidFill>
                <a:latin typeface="Calibri" panose="020F0502020204030204" pitchFamily="34" charset="0"/>
                <a:ea typeface="Calibri" panose="020F0502020204030204" pitchFamily="34" charset="0"/>
                <a:cs typeface="Calibri" panose="020F0502020204030204" pitchFamily="34" charset="0"/>
              </a:rPr>
            </a:br>
            <a:endPar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732590" y="2973751"/>
            <a:ext cx="10537922" cy="3652410"/>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5334" b="1" kern="0">
                <a:solidFill>
                  <a:srgbClr val="AB0520"/>
                </a:solidFill>
                <a:latin typeface="Calibri"/>
              </a:rPr>
              <a:t>Review:</a:t>
            </a:r>
            <a:endParaRPr lang="en-US" sz="5334" b="1" kern="0">
              <a:solidFill>
                <a:srgbClr val="AB0520"/>
              </a:solidFill>
              <a:latin typeface="Calibri"/>
              <a:ea typeface="Calibri"/>
              <a:cs typeface="Calibri"/>
            </a:endParaRPr>
          </a:p>
          <a:p>
            <a:pPr marL="571529" indent="-571529" defTabSz="609630">
              <a:buFont typeface="Arial" panose="020B0604020202020204" pitchFamily="34" charset="0"/>
              <a:buChar char="•"/>
            </a:pPr>
            <a:r>
              <a:rPr lang="en-US" sz="3600">
                <a:solidFill>
                  <a:srgbClr val="002776"/>
                </a:solidFill>
                <a:latin typeface="Calibri"/>
                <a:ea typeface="Calibri"/>
                <a:cs typeface="Calibri"/>
              </a:rPr>
              <a:t>Take out your water cycle diagrams. Think, pair, share about how water moves from one place to another in the diagram.</a:t>
            </a:r>
            <a:endParaRPr lang="en-US" sz="733">
              <a:solidFill>
                <a:srgbClr val="000000"/>
              </a:solidFill>
              <a:latin typeface="Calibri"/>
              <a:ea typeface="Calibri"/>
              <a:cs typeface="Calibri"/>
            </a:endParaRPr>
          </a:p>
          <a:p>
            <a:pPr marL="571529" indent="-571529" defTabSz="609630">
              <a:buFont typeface="Arial" panose="020B0604020202020204" pitchFamily="34" charset="0"/>
              <a:buChar char="•"/>
            </a:pPr>
            <a:r>
              <a:rPr lang="en-US" sz="3600">
                <a:solidFill>
                  <a:srgbClr val="002776"/>
                </a:solidFill>
                <a:latin typeface="Calibri"/>
              </a:rPr>
              <a:t>Generate a list of transfers using the Cause-and-Effect water cycle page.</a:t>
            </a:r>
          </a:p>
        </p:txBody>
      </p:sp>
      <p:sp>
        <p:nvSpPr>
          <p:cNvPr id="4" name="object 7">
            <a:extLst>
              <a:ext uri="{FF2B5EF4-FFF2-40B4-BE49-F238E27FC236}">
                <a16:creationId xmlns:a16="http://schemas.microsoft.com/office/drawing/2014/main" id="{15D739D0-8CE6-F9B0-395E-96E3BB1DC039}"/>
              </a:ext>
            </a:extLst>
          </p:cNvPr>
          <p:cNvSpPr txBox="1">
            <a:spLocks/>
          </p:cNvSpPr>
          <p:nvPr/>
        </p:nvSpPr>
        <p:spPr>
          <a:xfrm>
            <a:off x="391851" y="0"/>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a:t>
            </a:r>
            <a:r>
              <a:rPr lang="en-US" sz="4000" b="1">
                <a:solidFill>
                  <a:srgbClr val="002776"/>
                </a:solidFill>
                <a:latin typeface="Calibri"/>
              </a:rPr>
              <a:t>LESSON 3.1</a:t>
            </a:r>
          </a:p>
          <a:p>
            <a:pPr marL="8467" marR="3387" defTabSz="609630">
              <a:lnSpc>
                <a:spcPct val="121900"/>
              </a:lnSpc>
              <a:spcBef>
                <a:spcPts val="63"/>
              </a:spcBef>
            </a:pPr>
            <a:endParaRPr lang="en-US" sz="4000" b="1" kern="0">
              <a:solidFill>
                <a:srgbClr val="AB0520"/>
              </a:solidFill>
              <a:latin typeface="Calibri"/>
            </a:endParaRPr>
          </a:p>
        </p:txBody>
      </p:sp>
      <p:cxnSp>
        <p:nvCxnSpPr>
          <p:cNvPr id="5" name="Straight Connector 4">
            <a:extLst>
              <a:ext uri="{FF2B5EF4-FFF2-40B4-BE49-F238E27FC236}">
                <a16:creationId xmlns:a16="http://schemas.microsoft.com/office/drawing/2014/main" id="{AF36EE5F-E8E0-836C-1BEE-4236D1B7BBA5}"/>
              </a:ext>
            </a:extLst>
          </p:cNvPr>
          <p:cNvCxnSpPr>
            <a:cxnSpLocks/>
          </p:cNvCxnSpPr>
          <p:nvPr/>
        </p:nvCxnSpPr>
        <p:spPr>
          <a:xfrm>
            <a:off x="391851" y="726013"/>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895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3" name="TextBox 2">
            <a:extLst>
              <a:ext uri="{FF2B5EF4-FFF2-40B4-BE49-F238E27FC236}">
                <a16:creationId xmlns:a16="http://schemas.microsoft.com/office/drawing/2014/main" id="{3396F899-92A2-804A-9BEB-F12C969B54DC}"/>
              </a:ext>
            </a:extLst>
          </p:cNvPr>
          <p:cNvSpPr txBox="1"/>
          <p:nvPr/>
        </p:nvSpPr>
        <p:spPr>
          <a:xfrm>
            <a:off x="5829004" y="39949"/>
            <a:ext cx="5547119" cy="1077218"/>
          </a:xfrm>
          <a:prstGeom prst="rect">
            <a:avLst/>
          </a:prstGeom>
          <a:noFill/>
        </p:spPr>
        <p:txBody>
          <a:bodyPr wrap="square" rtlCol="0">
            <a:spAutoFit/>
          </a:bodyPr>
          <a:lstStyle/>
          <a:p>
            <a:pPr algn="ctr" defTabSz="609630"/>
            <a:r>
              <a:rPr lang="en-US" sz="6400" b="1">
                <a:solidFill>
                  <a:prstClr val="white"/>
                </a:solidFill>
                <a:latin typeface="Calibri"/>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260622" y="1379577"/>
            <a:ext cx="4376133" cy="441404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extBox 4">
            <a:extLst>
              <a:ext uri="{FF2B5EF4-FFF2-40B4-BE49-F238E27FC236}">
                <a16:creationId xmlns:a16="http://schemas.microsoft.com/office/drawing/2014/main" id="{C23DC097-1A43-71F7-0F6E-0F45C22578D8}"/>
              </a:ext>
            </a:extLst>
          </p:cNvPr>
          <p:cNvSpPr txBox="1"/>
          <p:nvPr/>
        </p:nvSpPr>
        <p:spPr>
          <a:xfrm>
            <a:off x="260622" y="1562905"/>
            <a:ext cx="4376133" cy="4139467"/>
          </a:xfrm>
          <a:prstGeom prst="rect">
            <a:avLst/>
          </a:prstGeom>
          <a:noFill/>
        </p:spPr>
        <p:txBody>
          <a:bodyPr wrap="square">
            <a:spAutoFit/>
          </a:bodyPr>
          <a:lstStyle/>
          <a:p>
            <a:pPr algn="ctr" defTabSz="609630">
              <a:lnSpc>
                <a:spcPts val="5000"/>
              </a:lnSpc>
            </a:pPr>
            <a:r>
              <a:rPr lang="en-US" sz="5334" b="1">
                <a:solidFill>
                  <a:srgbClr val="0033CC"/>
                </a:solidFill>
                <a:latin typeface="Calibri"/>
              </a:rPr>
              <a:t>Systems and System Models</a:t>
            </a:r>
          </a:p>
          <a:p>
            <a:pPr algn="ctr" defTabSz="609630"/>
            <a:r>
              <a:rPr lang="en-US" sz="5334" b="1">
                <a:solidFill>
                  <a:srgbClr val="0033CC"/>
                </a:solidFill>
                <a:latin typeface="Calibri"/>
              </a:rPr>
              <a:t>&amp;</a:t>
            </a:r>
          </a:p>
          <a:p>
            <a:pPr algn="ctr" defTabSz="609630">
              <a:lnSpc>
                <a:spcPts val="5000"/>
              </a:lnSpc>
            </a:pPr>
            <a:r>
              <a:rPr lang="en-US" sz="5334" b="1">
                <a:solidFill>
                  <a:srgbClr val="0033CC"/>
                </a:solidFill>
                <a:latin typeface="Calibri"/>
              </a:rPr>
              <a:t>Cause and Effect </a:t>
            </a:r>
          </a:p>
        </p:txBody>
      </p:sp>
      <p:sp>
        <p:nvSpPr>
          <p:cNvPr id="7" name="TextBox 6">
            <a:extLst>
              <a:ext uri="{FF2B5EF4-FFF2-40B4-BE49-F238E27FC236}">
                <a16:creationId xmlns:a16="http://schemas.microsoft.com/office/drawing/2014/main" id="{DB7A9D5B-299B-5B10-EAFC-111197472266}"/>
              </a:ext>
            </a:extLst>
          </p:cNvPr>
          <p:cNvSpPr txBox="1"/>
          <p:nvPr/>
        </p:nvSpPr>
        <p:spPr>
          <a:xfrm>
            <a:off x="5273749" y="1182231"/>
            <a:ext cx="6657628" cy="5016758"/>
          </a:xfrm>
          <a:prstGeom prst="rect">
            <a:avLst/>
          </a:prstGeom>
          <a:noFill/>
        </p:spPr>
        <p:txBody>
          <a:bodyPr wrap="square">
            <a:spAutoFit/>
          </a:bodyPr>
          <a:lstStyle/>
          <a:p>
            <a:pPr marL="457223" indent="-457223" defTabSz="609630">
              <a:buFont typeface="Arial" panose="020B0604020202020204" pitchFamily="34" charset="0"/>
              <a:buChar char="•"/>
            </a:pPr>
            <a:r>
              <a:rPr lang="en-US" sz="3200" kern="0">
                <a:solidFill>
                  <a:prstClr val="white"/>
                </a:solidFill>
                <a:latin typeface="Calibri"/>
              </a:rPr>
              <a:t>Now we know changes we make to the land affect the water and even the temperature within our watersheds.</a:t>
            </a:r>
          </a:p>
          <a:p>
            <a:pPr marL="1066853" lvl="2" indent="-457223" defTabSz="609630">
              <a:buFont typeface="Wingdings" panose="05000000000000000000" pitchFamily="2" charset="2"/>
              <a:buChar char="Ø"/>
            </a:pPr>
            <a:r>
              <a:rPr lang="en-US" sz="3200" kern="0">
                <a:solidFill>
                  <a:prstClr val="white"/>
                </a:solidFill>
                <a:latin typeface="Calibri"/>
              </a:rPr>
              <a:t>So how do those changes interact with the water in the water cycle? </a:t>
            </a:r>
          </a:p>
          <a:p>
            <a:pPr marL="1066853" lvl="2" indent="-457223" defTabSz="609630">
              <a:buFont typeface="Wingdings" panose="05000000000000000000" pitchFamily="2" charset="2"/>
              <a:buChar char="Ø"/>
            </a:pPr>
            <a:r>
              <a:rPr lang="en-US" sz="3200" kern="0">
                <a:solidFill>
                  <a:prstClr val="white"/>
                </a:solidFill>
                <a:latin typeface="Calibri"/>
              </a:rPr>
              <a:t>Can this impact the amount and quality of water we have available?</a:t>
            </a:r>
          </a:p>
        </p:txBody>
      </p:sp>
      <p:sp>
        <p:nvSpPr>
          <p:cNvPr id="6" name="object 7">
            <a:extLst>
              <a:ext uri="{FF2B5EF4-FFF2-40B4-BE49-F238E27FC236}">
                <a16:creationId xmlns:a16="http://schemas.microsoft.com/office/drawing/2014/main" id="{FEA8CCD9-5DB1-2E9B-B12A-6D156F8C2544}"/>
              </a:ext>
            </a:extLst>
          </p:cNvPr>
          <p:cNvSpPr txBox="1">
            <a:spLocks/>
          </p:cNvSpPr>
          <p:nvPr/>
        </p:nvSpPr>
        <p:spPr>
          <a:xfrm>
            <a:off x="689562" y="409307"/>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a:solidFill>
                  <a:prstClr val="white"/>
                </a:solidFill>
                <a:latin typeface="Calibri"/>
              </a:rPr>
              <a:t>LESSONS 3.1 – 3.2</a:t>
            </a:r>
            <a:endParaRPr lang="en-US" sz="4000" b="1" kern="0">
              <a:solidFill>
                <a:prstClr val="white"/>
              </a:solidFill>
              <a:latin typeface="Calibri"/>
            </a:endParaRPr>
          </a:p>
        </p:txBody>
      </p:sp>
      <p:pic>
        <p:nvPicPr>
          <p:cNvPr id="8" name="Picture 2">
            <a:extLst>
              <a:ext uri="{FF2B5EF4-FFF2-40B4-BE49-F238E27FC236}">
                <a16:creationId xmlns:a16="http://schemas.microsoft.com/office/drawing/2014/main" id="{52D996D1-4232-9DE3-1720-9EB989E5F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778" y="5873730"/>
            <a:ext cx="907701" cy="820538"/>
          </a:xfrm>
          <a:prstGeom prst="rect">
            <a:avLst/>
          </a:prstGeom>
          <a:solidFill>
            <a:schemeClr val="bg1"/>
          </a:solidFill>
        </p:spPr>
      </p:pic>
    </p:spTree>
    <p:extLst>
      <p:ext uri="{BB962C8B-B14F-4D97-AF65-F5344CB8AC3E}">
        <p14:creationId xmlns:p14="http://schemas.microsoft.com/office/powerpoint/2010/main" val="1976375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5696892" y="1156333"/>
            <a:ext cx="5700294" cy="672000"/>
          </a:xfrm>
          <a:prstGeom prst="rect">
            <a:avLst/>
          </a:prstGeom>
          <a:noFill/>
          <a:ln>
            <a:noFill/>
          </a:ln>
        </p:spPr>
        <p:txBody>
          <a:bodyPr spcFirstLastPara="1" wrap="square" lIns="0" tIns="8467" rIns="0" bIns="0" anchor="t" anchorCtr="0">
            <a:noAutofit/>
          </a:bodyPr>
          <a:lstStyle/>
          <a:p>
            <a:pPr algn="l" rtl="0">
              <a:lnSpc>
                <a:spcPct val="75000"/>
              </a:lnSpc>
              <a:buSzPts val="600"/>
            </a:pPr>
            <a:r>
              <a:rPr lang="en" sz="4800" b="1">
                <a:solidFill>
                  <a:srgbClr val="FFFFFF"/>
                </a:solidFill>
                <a:latin typeface="Calibri"/>
                <a:ea typeface="Calibri"/>
                <a:cs typeface="Calibri"/>
                <a:sym typeface="Calibri"/>
              </a:rPr>
              <a:t>Water Festival Day!</a:t>
            </a:r>
            <a:endParaRPr sz="4800" b="1">
              <a:solidFill>
                <a:srgbClr val="FFFFFF"/>
              </a:solidFill>
              <a:latin typeface="Calibri"/>
              <a:ea typeface="Calibri"/>
              <a:cs typeface="Calibri"/>
              <a:sym typeface="Calibri"/>
            </a:endParaRPr>
          </a:p>
        </p:txBody>
      </p:sp>
      <p:sp>
        <p:nvSpPr>
          <p:cNvPr id="311" name="Google Shape;311;p50"/>
          <p:cNvSpPr txBox="1">
            <a:spLocks noGrp="1"/>
          </p:cNvSpPr>
          <p:nvPr>
            <p:ph type="body" idx="1"/>
          </p:nvPr>
        </p:nvSpPr>
        <p:spPr>
          <a:xfrm>
            <a:off x="5470065" y="2050075"/>
            <a:ext cx="6153950" cy="2374267"/>
          </a:xfrm>
          <a:prstGeom prst="rect">
            <a:avLst/>
          </a:prstGeom>
          <a:noFill/>
          <a:ln>
            <a:noFill/>
          </a:ln>
        </p:spPr>
        <p:txBody>
          <a:bodyPr spcFirstLastPara="1" wrap="square" lIns="91433" tIns="45700" rIns="91433" bIns="45700" anchor="t" anchorCtr="0">
            <a:noAutofit/>
          </a:bodyPr>
          <a:lstStyle/>
          <a:p>
            <a:pPr marL="626565" indent="-457223" algn="l" rtl="0">
              <a:lnSpc>
                <a:spcPct val="80000"/>
              </a:lnSpc>
              <a:buClr>
                <a:srgbClr val="FFFFFF"/>
              </a:buClr>
              <a:buSzPts val="1600"/>
              <a:buFont typeface="Wingdings" panose="05000000000000000000" pitchFamily="2" charset="2"/>
              <a:buChar char="Ø"/>
            </a:pPr>
            <a:r>
              <a:rPr lang="en" sz="3600" b="1">
                <a:solidFill>
                  <a:srgbClr val="FFFFFF"/>
                </a:solidFill>
                <a:latin typeface="Calibri"/>
                <a:ea typeface="Calibri"/>
                <a:cs typeface="Calibri"/>
                <a:sym typeface="Calibri"/>
              </a:rPr>
              <a:t>Groundwater</a:t>
            </a:r>
          </a:p>
          <a:p>
            <a:pPr marL="626565" indent="-457223" algn="l" rtl="0">
              <a:lnSpc>
                <a:spcPct val="80000"/>
              </a:lnSpc>
              <a:buClr>
                <a:srgbClr val="FFFFFF"/>
              </a:buClr>
              <a:buSzPts val="1600"/>
              <a:buFont typeface="Wingdings" panose="05000000000000000000" pitchFamily="2" charset="2"/>
              <a:buChar char="Ø"/>
            </a:pPr>
            <a:endParaRPr lang="en" sz="3600" b="1">
              <a:solidFill>
                <a:srgbClr val="FFFFFF"/>
              </a:solidFill>
              <a:latin typeface="Calibri"/>
              <a:ea typeface="Calibri"/>
              <a:cs typeface="Calibri"/>
              <a:sym typeface="Calibri"/>
            </a:endParaRPr>
          </a:p>
          <a:p>
            <a:pPr marL="626565" indent="-457223" algn="l" rtl="0">
              <a:lnSpc>
                <a:spcPct val="80000"/>
              </a:lnSpc>
              <a:buClr>
                <a:srgbClr val="FFFFFF"/>
              </a:buClr>
              <a:buSzPts val="1600"/>
              <a:buFont typeface="Wingdings" panose="05000000000000000000" pitchFamily="2" charset="2"/>
              <a:buChar char="Ø"/>
            </a:pPr>
            <a:r>
              <a:rPr lang="en" sz="3600" b="1">
                <a:solidFill>
                  <a:srgbClr val="FFFFFF"/>
                </a:solidFill>
                <a:latin typeface="Calibri"/>
                <a:ea typeface="Calibri"/>
                <a:cs typeface="Calibri"/>
                <a:sym typeface="Calibri"/>
              </a:rPr>
              <a:t>Watershed</a:t>
            </a:r>
          </a:p>
          <a:p>
            <a:pPr marL="626565" indent="-457223" algn="l" rtl="0">
              <a:lnSpc>
                <a:spcPct val="80000"/>
              </a:lnSpc>
              <a:buClr>
                <a:srgbClr val="FFFFFF"/>
              </a:buClr>
              <a:buSzPts val="1600"/>
              <a:buFont typeface="Wingdings" panose="05000000000000000000" pitchFamily="2" charset="2"/>
              <a:buChar char="Ø"/>
            </a:pPr>
            <a:endParaRPr lang="en" sz="3600" b="1">
              <a:solidFill>
                <a:srgbClr val="FFFFFF"/>
              </a:solidFill>
              <a:latin typeface="Calibri"/>
              <a:ea typeface="Calibri"/>
              <a:cs typeface="Calibri"/>
              <a:sym typeface="Calibri"/>
            </a:endParaRPr>
          </a:p>
          <a:p>
            <a:pPr marL="626565" indent="-457223" algn="l" rtl="0">
              <a:lnSpc>
                <a:spcPct val="80000"/>
              </a:lnSpc>
              <a:buClr>
                <a:srgbClr val="FFFFFF"/>
              </a:buClr>
              <a:buSzPts val="1600"/>
              <a:buFont typeface="Wingdings" panose="05000000000000000000" pitchFamily="2" charset="2"/>
              <a:buChar char="Ø"/>
            </a:pPr>
            <a:r>
              <a:rPr lang="en" sz="3600" b="1">
                <a:solidFill>
                  <a:srgbClr val="FFFFFF"/>
                </a:solidFill>
                <a:latin typeface="Calibri"/>
                <a:ea typeface="Calibri"/>
                <a:cs typeface="Calibri"/>
                <a:sym typeface="Calibri"/>
              </a:rPr>
              <a:t>Water Cycle</a:t>
            </a:r>
          </a:p>
          <a:p>
            <a:pPr marL="626565" indent="-457223" algn="l" rtl="0">
              <a:lnSpc>
                <a:spcPct val="80000"/>
              </a:lnSpc>
              <a:buClr>
                <a:srgbClr val="FFFFFF"/>
              </a:buClr>
              <a:buSzPts val="1600"/>
              <a:buFont typeface="Wingdings" panose="05000000000000000000" pitchFamily="2" charset="2"/>
              <a:buChar char="Ø"/>
            </a:pPr>
            <a:endParaRPr lang="en" sz="3600" b="1">
              <a:solidFill>
                <a:srgbClr val="FFFFFF"/>
              </a:solidFill>
              <a:latin typeface="Calibri"/>
              <a:ea typeface="Calibri"/>
              <a:cs typeface="Calibri"/>
              <a:sym typeface="Calibri"/>
            </a:endParaRPr>
          </a:p>
          <a:p>
            <a:pPr marL="626565" indent="-457223" algn="l" rtl="0">
              <a:lnSpc>
                <a:spcPct val="80000"/>
              </a:lnSpc>
              <a:buClr>
                <a:srgbClr val="FFFFFF"/>
              </a:buClr>
              <a:buSzPts val="1600"/>
              <a:buFont typeface="Wingdings" panose="05000000000000000000" pitchFamily="2" charset="2"/>
              <a:buChar char="Ø"/>
            </a:pPr>
            <a:r>
              <a:rPr lang="en" sz="3600" b="1">
                <a:solidFill>
                  <a:srgbClr val="FFFFFF"/>
                </a:solidFill>
                <a:latin typeface="Calibri"/>
                <a:ea typeface="Calibri"/>
                <a:cs typeface="Calibri"/>
                <a:sym typeface="Calibri"/>
              </a:rPr>
              <a:t>Sustainability</a:t>
            </a:r>
          </a:p>
        </p:txBody>
      </p:sp>
      <p:pic>
        <p:nvPicPr>
          <p:cNvPr id="7" name="Picture 6" descr="A group of people working on a project&#10;&#10;Description automatically generated">
            <a:extLst>
              <a:ext uri="{FF2B5EF4-FFF2-40B4-BE49-F238E27FC236}">
                <a16:creationId xmlns:a16="http://schemas.microsoft.com/office/drawing/2014/main" id="{F2EAE1A0-3C87-75F2-1FFC-360B35EE5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471" y="3237209"/>
            <a:ext cx="2255461" cy="3007281"/>
          </a:xfrm>
          <a:prstGeom prst="roundRect">
            <a:avLst>
              <a:gd name="adj" fmla="val 16667"/>
            </a:avLst>
          </a:prstGeom>
          <a:ln w="38100">
            <a:solidFill>
              <a:srgbClr val="00277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19C12F6B-59BA-C6F0-B05D-73831519E0A7}"/>
              </a:ext>
            </a:extLst>
          </p:cNvPr>
          <p:cNvPicPr>
            <a:picLocks noChangeAspect="1" noChangeArrowheads="1"/>
          </p:cNvPicPr>
          <p:nvPr/>
        </p:nvPicPr>
        <p:blipFill>
          <a:blip r:embed="rId4" cstate="print">
            <a:lum bright="10000" contrast="10000"/>
            <a:extLst>
              <a:ext uri="{28A0092B-C50C-407E-A947-70E740481C1C}">
                <a14:useLocalDpi xmlns:a14="http://schemas.microsoft.com/office/drawing/2010/main" val="0"/>
              </a:ext>
            </a:extLst>
          </a:blip>
          <a:srcRect l="13760" r="11722" b="8615"/>
          <a:stretch>
            <a:fillRect/>
          </a:stretch>
        </p:blipFill>
        <p:spPr bwMode="auto">
          <a:xfrm>
            <a:off x="359471" y="186867"/>
            <a:ext cx="4110033" cy="2837383"/>
          </a:xfrm>
          <a:prstGeom prst="roundRect">
            <a:avLst>
              <a:gd name="adj" fmla="val 16667"/>
            </a:avLst>
          </a:prstGeom>
          <a:noFill/>
          <a:ln w="38100" algn="ctr">
            <a:solidFill>
              <a:srgbClr val="002776"/>
            </a:solidFill>
            <a:round/>
            <a:headEnd/>
            <a:tailEnd/>
          </a:ln>
          <a:effectLst>
            <a:outerShdw blurRad="254000" algn="ctr" rotWithShape="0">
              <a:srgbClr val="000000">
                <a:alpha val="42999"/>
              </a:srgbClr>
            </a:outerShdw>
          </a:effectLst>
          <a:extLst>
            <a:ext uri="{909E8E84-426E-40DD-AFC4-6F175D3DCCD1}">
              <a14:hiddenFill xmlns:a14="http://schemas.microsoft.com/office/drawing/2010/main">
                <a:solidFill>
                  <a:srgbClr val="04617B"/>
                </a:solidFill>
              </a14:hiddenFill>
            </a:ext>
          </a:extLst>
        </p:spPr>
      </p:pic>
      <p:pic>
        <p:nvPicPr>
          <p:cNvPr id="12" name="Picture 5">
            <a:extLst>
              <a:ext uri="{FF2B5EF4-FFF2-40B4-BE49-F238E27FC236}">
                <a16:creationId xmlns:a16="http://schemas.microsoft.com/office/drawing/2014/main" id="{62B81EF2-D29A-89F6-B5DF-FC03A6D85248}"/>
              </a:ext>
            </a:extLst>
          </p:cNvPr>
          <p:cNvPicPr>
            <a:picLocks noChangeAspect="1" noChangeArrowheads="1"/>
          </p:cNvPicPr>
          <p:nvPr/>
        </p:nvPicPr>
        <p:blipFill>
          <a:blip r:embed="rId5" cstate="print">
            <a:lum bright="10000" contrast="30000"/>
            <a:extLst>
              <a:ext uri="{28A0092B-C50C-407E-A947-70E740481C1C}">
                <a14:useLocalDpi xmlns:a14="http://schemas.microsoft.com/office/drawing/2010/main" val="0"/>
              </a:ext>
            </a:extLst>
          </a:blip>
          <a:srcRect l="29022" t="10678" r="23129" b="18628"/>
          <a:stretch>
            <a:fillRect/>
          </a:stretch>
        </p:blipFill>
        <p:spPr bwMode="auto">
          <a:xfrm rot="5400000">
            <a:off x="2929047" y="3157399"/>
            <a:ext cx="1460646" cy="1620267"/>
          </a:xfrm>
          <a:prstGeom prst="roundRect">
            <a:avLst>
              <a:gd name="adj" fmla="val 16667"/>
            </a:avLst>
          </a:prstGeom>
          <a:noFill/>
          <a:ln w="38100" algn="ctr">
            <a:solidFill>
              <a:srgbClr val="002776"/>
            </a:solidFill>
            <a:round/>
            <a:headEnd/>
            <a:tailEnd/>
          </a:ln>
          <a:effectLst>
            <a:outerShdw blurRad="254000" algn="ctr" rotWithShape="0">
              <a:srgbClr val="000000">
                <a:alpha val="42999"/>
              </a:srgbClr>
            </a:outerShdw>
          </a:effectLst>
          <a:extLst>
            <a:ext uri="{909E8E84-426E-40DD-AFC4-6F175D3DCCD1}">
              <a14:hiddenFill xmlns:a14="http://schemas.microsoft.com/office/drawing/2010/main">
                <a:solidFill>
                  <a:srgbClr val="04617B"/>
                </a:solidFill>
              </a14:hiddenFill>
            </a:ext>
          </a:extLst>
        </p:spPr>
      </p:pic>
      <p:pic>
        <p:nvPicPr>
          <p:cNvPr id="13" name="Picture 3">
            <a:extLst>
              <a:ext uri="{FF2B5EF4-FFF2-40B4-BE49-F238E27FC236}">
                <a16:creationId xmlns:a16="http://schemas.microsoft.com/office/drawing/2014/main" id="{69555FDF-844E-B70C-A281-1C12FDA2C8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563" t="9441" r="21812" b="3857"/>
          <a:stretch>
            <a:fillRect/>
          </a:stretch>
        </p:blipFill>
        <p:spPr bwMode="auto">
          <a:xfrm>
            <a:off x="2827362" y="4854451"/>
            <a:ext cx="1642142" cy="1390039"/>
          </a:xfrm>
          <a:prstGeom prst="roundRect">
            <a:avLst>
              <a:gd name="adj" fmla="val 16667"/>
            </a:avLst>
          </a:prstGeom>
          <a:noFill/>
          <a:ln w="38100" cap="sq" algn="ctr">
            <a:solidFill>
              <a:srgbClr val="002776"/>
            </a:solidFill>
            <a:round/>
            <a:headEnd/>
            <a:tailEnd/>
          </a:ln>
          <a:effectLst>
            <a:outerShdw blurRad="254000" algn="ctr" rotWithShape="0">
              <a:srgbClr val="000000">
                <a:alpha val="42999"/>
              </a:srgbClr>
            </a:outerShdw>
          </a:effectLst>
          <a:extLst>
            <a:ext uri="{909E8E84-426E-40DD-AFC4-6F175D3DCCD1}">
              <a14:hiddenFill xmlns:a14="http://schemas.microsoft.com/office/drawing/2010/main">
                <a:solidFill>
                  <a:srgbClr val="04617B"/>
                </a:solidFill>
              </a14:hiddenFill>
            </a:ext>
          </a:extLst>
        </p:spPr>
      </p:pic>
    </p:spTree>
    <p:extLst>
      <p:ext uri="{BB962C8B-B14F-4D97-AF65-F5344CB8AC3E}">
        <p14:creationId xmlns:p14="http://schemas.microsoft.com/office/powerpoint/2010/main" val="43446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a:t>
            </a:r>
            <a:r>
              <a:rPr lang="en-US" sz="4000" b="1" i="1" kern="0">
                <a:solidFill>
                  <a:srgbClr val="AB0520"/>
                </a:solidFill>
                <a:latin typeface="Calibri"/>
              </a:rPr>
              <a:t>Watersheds Work</a:t>
            </a:r>
            <a:endParaRPr lang="en-US" sz="4000" b="1" i="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404038" y="1064459"/>
            <a:ext cx="6514214" cy="762000"/>
          </a:xfrm>
          <a:prstGeom prst="rect">
            <a:avLst/>
          </a:prstGeom>
        </p:spPr>
        <p:txBody>
          <a:bodyPr/>
          <a:lstStyle>
            <a:lvl1pPr eaLnBrk="1" hangingPunct="1">
              <a:defRPr>
                <a:latin typeface="+mj-lt"/>
                <a:ea typeface="+mj-ea"/>
                <a:cs typeface="+mj-cs"/>
              </a:defRPr>
            </a:lvl1pPr>
          </a:lstStyle>
          <a:p>
            <a:pPr algn="ctr" defTabSz="609630"/>
            <a:r>
              <a:rPr lang="en-US" sz="5334" b="1">
                <a:solidFill>
                  <a:srgbClr val="002776"/>
                </a:solidFill>
                <a:latin typeface="Calibri"/>
              </a:rPr>
              <a:t>What is a Watershed?</a:t>
            </a:r>
            <a:endParaRPr lang="en-US" sz="5334" b="1" kern="0">
              <a:solidFill>
                <a:srgbClr val="002776"/>
              </a:solidFill>
              <a:latin typeface="Calibri"/>
            </a:endParaRPr>
          </a:p>
        </p:txBody>
      </p:sp>
      <p:sp>
        <p:nvSpPr>
          <p:cNvPr id="6" name="TextBox 5">
            <a:extLst>
              <a:ext uri="{FF2B5EF4-FFF2-40B4-BE49-F238E27FC236}">
                <a16:creationId xmlns:a16="http://schemas.microsoft.com/office/drawing/2014/main" id="{68DBD109-2CA1-5D8A-9F6E-F90AE108BC9A}"/>
              </a:ext>
            </a:extLst>
          </p:cNvPr>
          <p:cNvSpPr txBox="1"/>
          <p:nvPr/>
        </p:nvSpPr>
        <p:spPr>
          <a:xfrm>
            <a:off x="7863592" y="1134649"/>
            <a:ext cx="3828532" cy="4370427"/>
          </a:xfrm>
          <a:prstGeom prst="rect">
            <a:avLst/>
          </a:prstGeom>
          <a:noFill/>
        </p:spPr>
        <p:txBody>
          <a:bodyPr wrap="square" lIns="60960" tIns="30480" rIns="60960" bIns="30480" rtlCol="0" anchor="t">
            <a:spAutoFit/>
          </a:bodyPr>
          <a:lstStyle/>
          <a:p>
            <a:pPr algn="ctr" defTabSz="609630">
              <a:spcBef>
                <a:spcPct val="20000"/>
              </a:spcBef>
              <a:buClr>
                <a:srgbClr val="1F497D">
                  <a:lumMod val="75000"/>
                </a:srgbClr>
              </a:buClr>
            </a:pPr>
            <a:r>
              <a:rPr lang="en-US" sz="4000">
                <a:solidFill>
                  <a:srgbClr val="002776"/>
                </a:solidFill>
                <a:latin typeface="Calibri"/>
                <a:ea typeface="Calibri"/>
                <a:cs typeface="Arial"/>
              </a:rPr>
              <a:t>A </a:t>
            </a:r>
            <a:r>
              <a:rPr lang="en-US" sz="4000" b="1" u="sng">
                <a:solidFill>
                  <a:srgbClr val="C00000"/>
                </a:solidFill>
                <a:latin typeface="Calibri"/>
                <a:ea typeface="Calibri"/>
                <a:cs typeface="Arial"/>
              </a:rPr>
              <a:t>watershed</a:t>
            </a:r>
            <a:r>
              <a:rPr lang="en-US" sz="4000" b="1">
                <a:solidFill>
                  <a:srgbClr val="002776"/>
                </a:solidFill>
                <a:latin typeface="Calibri"/>
                <a:ea typeface="Calibri"/>
                <a:cs typeface="Arial"/>
              </a:rPr>
              <a:t> </a:t>
            </a:r>
            <a:r>
              <a:rPr lang="en-US" sz="4000">
                <a:solidFill>
                  <a:srgbClr val="002776"/>
                </a:solidFill>
                <a:latin typeface="Calibri"/>
                <a:ea typeface="Calibri"/>
                <a:cs typeface="Arial"/>
              </a:rPr>
              <a:t>is</a:t>
            </a:r>
            <a:r>
              <a:rPr lang="en-US" sz="4000">
                <a:solidFill>
                  <a:srgbClr val="002776"/>
                </a:solidFill>
                <a:latin typeface="Arial"/>
                <a:cs typeface="Arial"/>
              </a:rPr>
              <a:t> </a:t>
            </a:r>
            <a:r>
              <a:rPr lang="en-US" sz="4000">
                <a:solidFill>
                  <a:srgbClr val="002776"/>
                </a:solidFill>
                <a:latin typeface="Calibri"/>
                <a:ea typeface="Calibri"/>
                <a:cs typeface="Calibri"/>
              </a:rPr>
              <a:t>a land area where rainfall and snowmelt flow downwards from the high points to the low points.</a:t>
            </a:r>
            <a:endParaRPr lang="en-US" sz="4000" b="1">
              <a:solidFill>
                <a:srgbClr val="002776"/>
              </a:solidFill>
              <a:latin typeface="Calibri"/>
              <a:ea typeface="Calibri"/>
              <a:cs typeface="Calibri"/>
            </a:endParaRPr>
          </a:p>
        </p:txBody>
      </p:sp>
      <p:pic>
        <p:nvPicPr>
          <p:cNvPr id="7" name="Picture 6" descr="arrows pointing down a mountain to represent direction gravity pulls water down a watershed">
            <a:extLst>
              <a:ext uri="{FF2B5EF4-FFF2-40B4-BE49-F238E27FC236}">
                <a16:creationId xmlns:a16="http://schemas.microsoft.com/office/drawing/2014/main" id="{2D5028BD-FDF8-0D86-429B-2353A2A87F6D}"/>
              </a:ext>
            </a:extLst>
          </p:cNvPr>
          <p:cNvPicPr>
            <a:picLocks noChangeAspect="1"/>
          </p:cNvPicPr>
          <p:nvPr/>
        </p:nvPicPr>
        <p:blipFill>
          <a:blip r:embed="rId3"/>
          <a:srcRect t="14410" r="-218" b="-218"/>
          <a:stretch>
            <a:fillRect/>
          </a:stretch>
        </p:blipFill>
        <p:spPr>
          <a:xfrm>
            <a:off x="931741" y="2270125"/>
            <a:ext cx="6928833" cy="3841409"/>
          </a:xfrm>
          <a:prstGeom prst="rect">
            <a:avLst/>
          </a:prstGeom>
        </p:spPr>
      </p:pic>
    </p:spTree>
    <p:extLst>
      <p:ext uri="{BB962C8B-B14F-4D97-AF65-F5344CB8AC3E}">
        <p14:creationId xmlns:p14="http://schemas.microsoft.com/office/powerpoint/2010/main" val="12023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6096000" y="1076448"/>
            <a:ext cx="4318000" cy="830997"/>
          </a:xfrm>
          <a:prstGeom prst="rect">
            <a:avLst/>
          </a:prstGeom>
          <a:noFill/>
        </p:spPr>
        <p:txBody>
          <a:bodyPr wrap="square" rtlCol="0">
            <a:spAutoFit/>
          </a:bodyPr>
          <a:lstStyle/>
          <a:p>
            <a:pPr defTabSz="609630"/>
            <a:r>
              <a:rPr lang="en-US" sz="4800" b="1">
                <a:solidFill>
                  <a:prstClr val="white"/>
                </a:solidFill>
                <a:latin typeface="Calibri"/>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a:t>
            </a:r>
            <a:r>
              <a:rPr lang="en-US" sz="4000" b="1" i="1" kern="0">
                <a:solidFill>
                  <a:srgbClr val="AB0520"/>
                </a:solidFill>
                <a:latin typeface="Calibri"/>
              </a:rPr>
              <a:t>Watersheds Work</a:t>
            </a:r>
            <a:endParaRPr lang="en-US" sz="4000" b="1" i="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7C1B16B-0895-36FB-B616-B28672E9C14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rot="16200000">
            <a:off x="1104914" y="1134284"/>
            <a:ext cx="4153785" cy="5383810"/>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6096000" y="2188810"/>
            <a:ext cx="5528930" cy="2133601"/>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lnSpc>
                <a:spcPct val="90000"/>
              </a:lnSpc>
              <a:buClr>
                <a:srgbClr val="1F497D">
                  <a:lumMod val="75000"/>
                </a:srgbClr>
              </a:buClr>
              <a:buNone/>
            </a:pPr>
            <a:r>
              <a:rPr lang="en-US" sz="2667" b="1">
                <a:solidFill>
                  <a:prstClr val="white"/>
                </a:solidFill>
              </a:rPr>
              <a:t>Key/Legend:</a:t>
            </a:r>
          </a:p>
          <a:p>
            <a:pPr marL="266713" lvl="1" indent="0" defTabSz="609630">
              <a:lnSpc>
                <a:spcPct val="90000"/>
              </a:lnSpc>
              <a:buClr>
                <a:srgbClr val="1F497D">
                  <a:lumMod val="75000"/>
                </a:srgbClr>
              </a:buClr>
              <a:buNone/>
            </a:pPr>
            <a:r>
              <a:rPr lang="en-US" sz="2667" b="1">
                <a:solidFill>
                  <a:prstClr val="white"/>
                </a:solidFill>
              </a:rPr>
              <a:t>Ridges (along upfold) = </a:t>
            </a:r>
            <a:r>
              <a:rPr lang="en-US" sz="2667" b="1">
                <a:solidFill>
                  <a:srgbClr val="9BBB59">
                    <a:lumMod val="75000"/>
                  </a:srgbClr>
                </a:solidFill>
              </a:rPr>
              <a:t>Green</a:t>
            </a:r>
          </a:p>
          <a:p>
            <a:pPr marL="266713" lvl="1" indent="0" defTabSz="609630">
              <a:lnSpc>
                <a:spcPct val="90000"/>
              </a:lnSpc>
              <a:buClr>
                <a:srgbClr val="1F497D">
                  <a:lumMod val="75000"/>
                </a:srgbClr>
              </a:buClr>
              <a:buNone/>
            </a:pPr>
            <a:r>
              <a:rPr lang="en-US" sz="2667" b="1">
                <a:solidFill>
                  <a:prstClr val="white"/>
                </a:solidFill>
              </a:rPr>
              <a:t>Valleys (along downfold) = </a:t>
            </a:r>
            <a:r>
              <a:rPr lang="en-US" sz="2667" b="1">
                <a:solidFill>
                  <a:srgbClr val="4BACC6"/>
                </a:solidFill>
              </a:rPr>
              <a:t>Blue</a:t>
            </a:r>
          </a:p>
          <a:p>
            <a:pPr marL="0" indent="0" defTabSz="609630">
              <a:lnSpc>
                <a:spcPct val="90000"/>
              </a:lnSpc>
              <a:buClr>
                <a:srgbClr val="1F497D">
                  <a:lumMod val="75000"/>
                </a:srgbClr>
              </a:buClr>
              <a:buNone/>
            </a:pPr>
            <a:endParaRPr lang="en-US" sz="2667" b="1">
              <a:solidFill>
                <a:srgbClr val="1F497D">
                  <a:lumMod val="75000"/>
                </a:srgbClr>
              </a:solidFill>
            </a:endParaRPr>
          </a:p>
          <a:p>
            <a:pPr marL="0" indent="0" defTabSz="609630">
              <a:lnSpc>
                <a:spcPct val="90000"/>
              </a:lnSpc>
              <a:buClr>
                <a:srgbClr val="1F497D">
                  <a:lumMod val="75000"/>
                </a:srgbClr>
              </a:buClr>
              <a:buNone/>
            </a:pPr>
            <a:r>
              <a:rPr lang="en-US" sz="2667" b="1">
                <a:solidFill>
                  <a:prstClr val="white"/>
                </a:solidFill>
              </a:rPr>
              <a:t>Optional: </a:t>
            </a:r>
          </a:p>
          <a:p>
            <a:pPr marL="266713" lvl="1" indent="0" defTabSz="609630">
              <a:lnSpc>
                <a:spcPct val="90000"/>
              </a:lnSpc>
              <a:buClr>
                <a:srgbClr val="1F497D">
                  <a:lumMod val="75000"/>
                </a:srgbClr>
              </a:buClr>
              <a:buNone/>
            </a:pPr>
            <a:r>
              <a:rPr lang="en-US" sz="2667" b="1">
                <a:solidFill>
                  <a:prstClr val="white"/>
                </a:solidFill>
              </a:rPr>
              <a:t>Farms (colored area) = </a:t>
            </a:r>
            <a:r>
              <a:rPr lang="en-US" sz="2667" b="1">
                <a:solidFill>
                  <a:srgbClr val="F79646">
                    <a:lumMod val="50000"/>
                  </a:srgbClr>
                </a:solidFill>
              </a:rPr>
              <a:t>Brown</a:t>
            </a:r>
          </a:p>
          <a:p>
            <a:pPr marL="266713" lvl="1" indent="0" defTabSz="609630">
              <a:lnSpc>
                <a:spcPct val="90000"/>
              </a:lnSpc>
              <a:buClr>
                <a:srgbClr val="1F497D">
                  <a:lumMod val="75000"/>
                </a:srgbClr>
              </a:buClr>
              <a:buNone/>
            </a:pPr>
            <a:r>
              <a:rPr lang="en-US" sz="2667" b="1">
                <a:solidFill>
                  <a:prstClr val="white"/>
                </a:solidFill>
              </a:rPr>
              <a:t>Old Mines (*) =</a:t>
            </a:r>
            <a:r>
              <a:rPr lang="en-US" sz="2667" b="1">
                <a:solidFill>
                  <a:srgbClr val="1F497D">
                    <a:lumMod val="75000"/>
                  </a:srgbClr>
                </a:solidFill>
              </a:rPr>
              <a:t> </a:t>
            </a:r>
            <a:r>
              <a:rPr lang="en-US" sz="2667" b="1">
                <a:solidFill>
                  <a:srgbClr val="FF0000"/>
                </a:solidFill>
              </a:rPr>
              <a:t>Red</a:t>
            </a:r>
          </a:p>
          <a:p>
            <a:pPr marL="266713" lvl="1" indent="0" defTabSz="609630">
              <a:lnSpc>
                <a:spcPct val="90000"/>
              </a:lnSpc>
              <a:buClr>
                <a:srgbClr val="1F497D">
                  <a:lumMod val="75000"/>
                </a:srgbClr>
              </a:buClr>
              <a:buNone/>
            </a:pPr>
            <a:r>
              <a:rPr lang="en-US" sz="2667" b="1">
                <a:solidFill>
                  <a:prstClr val="white"/>
                </a:solidFill>
              </a:rPr>
              <a:t>Cities (#) = </a:t>
            </a:r>
            <a:r>
              <a:rPr lang="en-US" sz="2667" b="1">
                <a:solidFill>
                  <a:srgbClr val="7030A0"/>
                </a:solidFill>
              </a:rPr>
              <a:t>Purple</a:t>
            </a:r>
          </a:p>
          <a:p>
            <a:pPr marL="0" indent="0" defTabSz="609630">
              <a:lnSpc>
                <a:spcPct val="90000"/>
              </a:lnSpc>
              <a:buClr>
                <a:srgbClr val="1F497D">
                  <a:lumMod val="75000"/>
                </a:srgbClr>
              </a:buClr>
              <a:buNone/>
            </a:pPr>
            <a:endParaRPr lang="en-US" sz="2400" b="1">
              <a:solidFill>
                <a:srgbClr val="1F497D">
                  <a:lumMod val="75000"/>
                </a:srgbClr>
              </a:solidFill>
            </a:endParaRPr>
          </a:p>
        </p:txBody>
      </p:sp>
    </p:spTree>
    <p:extLst>
      <p:ext uri="{BB962C8B-B14F-4D97-AF65-F5344CB8AC3E}">
        <p14:creationId xmlns:p14="http://schemas.microsoft.com/office/powerpoint/2010/main" val="1225107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385553" y="1299782"/>
            <a:ext cx="6249163" cy="3046988"/>
          </a:xfrm>
          <a:prstGeom prst="rect">
            <a:avLst/>
          </a:prstGeom>
          <a:noFill/>
        </p:spPr>
        <p:txBody>
          <a:bodyPr wrap="square" rtlCol="0">
            <a:spAutoFit/>
          </a:bodyPr>
          <a:lstStyle/>
          <a:p>
            <a:pPr algn="ctr" defTabSz="609630"/>
            <a:r>
              <a:rPr lang="en-US" sz="4800">
                <a:solidFill>
                  <a:srgbClr val="002776"/>
                </a:solidFill>
                <a:latin typeface="Calibri"/>
              </a:rPr>
              <a:t>What are we managing when we talk about watershed management?</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Watershed Works</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Content Placeholder 7" descr="A map of arizona with green and yellow colors&#10;&#10;Description automatically generated">
            <a:extLst>
              <a:ext uri="{FF2B5EF4-FFF2-40B4-BE49-F238E27FC236}">
                <a16:creationId xmlns:a16="http://schemas.microsoft.com/office/drawing/2014/main" id="{289348F2-072D-AF0A-BF3F-C10811617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1024" y="1112224"/>
            <a:ext cx="4264419" cy="5516870"/>
          </a:xfrm>
          <a:prstGeom prst="rect">
            <a:avLst/>
          </a:prstGeom>
        </p:spPr>
      </p:pic>
      <p:sp>
        <p:nvSpPr>
          <p:cNvPr id="8" name="TextBox 7">
            <a:extLst>
              <a:ext uri="{FF2B5EF4-FFF2-40B4-BE49-F238E27FC236}">
                <a16:creationId xmlns:a16="http://schemas.microsoft.com/office/drawing/2014/main" id="{3409C16C-B649-061C-FC79-DFD8544F3316}"/>
              </a:ext>
            </a:extLst>
          </p:cNvPr>
          <p:cNvSpPr txBox="1"/>
          <p:nvPr/>
        </p:nvSpPr>
        <p:spPr>
          <a:xfrm>
            <a:off x="385553" y="4596233"/>
            <a:ext cx="6249163" cy="1569660"/>
          </a:xfrm>
          <a:prstGeom prst="rect">
            <a:avLst/>
          </a:prstGeom>
          <a:noFill/>
        </p:spPr>
        <p:txBody>
          <a:bodyPr wrap="square" rtlCol="0">
            <a:spAutoFit/>
          </a:bodyPr>
          <a:lstStyle/>
          <a:p>
            <a:pPr algn="ctr" defTabSz="609630"/>
            <a:r>
              <a:rPr lang="en-US" sz="4800">
                <a:solidFill>
                  <a:srgbClr val="002776"/>
                </a:solidFill>
                <a:latin typeface="Calibri"/>
              </a:rPr>
              <a:t>The </a:t>
            </a:r>
            <a:r>
              <a:rPr lang="en-US" sz="4800" u="sng">
                <a:solidFill>
                  <a:srgbClr val="C00000"/>
                </a:solidFill>
                <a:latin typeface="Calibri"/>
              </a:rPr>
              <a:t>land</a:t>
            </a:r>
            <a:r>
              <a:rPr lang="en-US" sz="4800">
                <a:solidFill>
                  <a:srgbClr val="002776"/>
                </a:solidFill>
                <a:latin typeface="Calibri"/>
              </a:rPr>
              <a:t> and </a:t>
            </a:r>
            <a:r>
              <a:rPr lang="en-US" sz="4800" u="sng">
                <a:solidFill>
                  <a:srgbClr val="C00000"/>
                </a:solidFill>
                <a:latin typeface="Calibri"/>
              </a:rPr>
              <a:t>water</a:t>
            </a:r>
            <a:r>
              <a:rPr lang="en-US" sz="4800">
                <a:solidFill>
                  <a:srgbClr val="002776"/>
                </a:solidFill>
                <a:latin typeface="Calibri"/>
              </a:rPr>
              <a:t> in that area.</a:t>
            </a:r>
          </a:p>
        </p:txBody>
      </p:sp>
    </p:spTree>
    <p:extLst>
      <p:ext uri="{BB962C8B-B14F-4D97-AF65-F5344CB8AC3E}">
        <p14:creationId xmlns:p14="http://schemas.microsoft.com/office/powerpoint/2010/main" val="792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a:extLst>
            <a:ext uri="{FF2B5EF4-FFF2-40B4-BE49-F238E27FC236}">
              <a16:creationId xmlns:a16="http://schemas.microsoft.com/office/drawing/2014/main" id="{A8C75C51-26FC-4EA8-37E8-2EAA57FF10C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4E020A-B15E-89A3-4A80-05D4B1BAC9D4}"/>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3" name="TextBox 2">
            <a:extLst>
              <a:ext uri="{FF2B5EF4-FFF2-40B4-BE49-F238E27FC236}">
                <a16:creationId xmlns:a16="http://schemas.microsoft.com/office/drawing/2014/main" id="{D912B02F-0685-1769-7647-5677A29C4E5B}"/>
              </a:ext>
            </a:extLst>
          </p:cNvPr>
          <p:cNvSpPr txBox="1"/>
          <p:nvPr/>
        </p:nvSpPr>
        <p:spPr>
          <a:xfrm>
            <a:off x="-345854" y="76617"/>
            <a:ext cx="5547119" cy="1077218"/>
          </a:xfrm>
          <a:prstGeom prst="rect">
            <a:avLst/>
          </a:prstGeom>
          <a:noFill/>
        </p:spPr>
        <p:txBody>
          <a:bodyPr wrap="square" rtlCol="0">
            <a:spAutoFit/>
          </a:bodyPr>
          <a:lstStyle/>
          <a:p>
            <a:pPr algn="ctr" defTabSz="609630"/>
            <a:r>
              <a:rPr lang="en-US" sz="6400" b="1">
                <a:solidFill>
                  <a:srgbClr val="0C234B"/>
                </a:solidFill>
                <a:latin typeface="Calibri"/>
              </a:rPr>
              <a:t>Wrap-Up</a:t>
            </a:r>
          </a:p>
        </p:txBody>
      </p:sp>
      <p:sp>
        <p:nvSpPr>
          <p:cNvPr id="4" name="Rectangle 3">
            <a:extLst>
              <a:ext uri="{FF2B5EF4-FFF2-40B4-BE49-F238E27FC236}">
                <a16:creationId xmlns:a16="http://schemas.microsoft.com/office/drawing/2014/main" id="{F0F29B88-FB38-D491-0E0F-F7CE348DD587}"/>
              </a:ext>
            </a:extLst>
          </p:cNvPr>
          <p:cNvSpPr/>
          <p:nvPr/>
        </p:nvSpPr>
        <p:spPr>
          <a:xfrm>
            <a:off x="312763" y="1488559"/>
            <a:ext cx="4267200" cy="4124999"/>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extBox 4">
            <a:extLst>
              <a:ext uri="{FF2B5EF4-FFF2-40B4-BE49-F238E27FC236}">
                <a16:creationId xmlns:a16="http://schemas.microsoft.com/office/drawing/2014/main" id="{E90A5C05-3BEE-AAAD-B540-37C8AEC78622}"/>
              </a:ext>
            </a:extLst>
          </p:cNvPr>
          <p:cNvSpPr txBox="1"/>
          <p:nvPr/>
        </p:nvSpPr>
        <p:spPr>
          <a:xfrm>
            <a:off x="0" y="1725970"/>
            <a:ext cx="4567087" cy="1523494"/>
          </a:xfrm>
          <a:prstGeom prst="rect">
            <a:avLst/>
          </a:prstGeom>
          <a:noFill/>
        </p:spPr>
        <p:txBody>
          <a:bodyPr wrap="square" lIns="60960" tIns="30480" rIns="60960" bIns="30480" anchor="t">
            <a:spAutoFit/>
          </a:bodyPr>
          <a:lstStyle/>
          <a:p>
            <a:pPr algn="ctr" defTabSz="609630">
              <a:lnSpc>
                <a:spcPts val="5667"/>
              </a:lnSpc>
            </a:pPr>
            <a:r>
              <a:rPr lang="en-US" sz="5334" b="1">
                <a:solidFill>
                  <a:srgbClr val="0033CC"/>
                </a:solidFill>
                <a:latin typeface="Calibri"/>
              </a:rPr>
              <a:t>Writing Activity:</a:t>
            </a:r>
            <a:endParaRPr lang="en-US" sz="1200">
              <a:solidFill>
                <a:prstClr val="black"/>
              </a:solidFill>
              <a:latin typeface="Calibri"/>
            </a:endParaRPr>
          </a:p>
        </p:txBody>
      </p:sp>
      <p:sp>
        <p:nvSpPr>
          <p:cNvPr id="7" name="TextBox 6">
            <a:extLst>
              <a:ext uri="{FF2B5EF4-FFF2-40B4-BE49-F238E27FC236}">
                <a16:creationId xmlns:a16="http://schemas.microsoft.com/office/drawing/2014/main" id="{A0F1867F-596D-D031-2D66-B97CBBEB50CB}"/>
              </a:ext>
            </a:extLst>
          </p:cNvPr>
          <p:cNvSpPr txBox="1"/>
          <p:nvPr/>
        </p:nvSpPr>
        <p:spPr>
          <a:xfrm>
            <a:off x="436989" y="3429000"/>
            <a:ext cx="4018749" cy="1046440"/>
          </a:xfrm>
          <a:prstGeom prst="rect">
            <a:avLst/>
          </a:prstGeom>
          <a:noFill/>
        </p:spPr>
        <p:txBody>
          <a:bodyPr wrap="square" lIns="60960" tIns="30480" rIns="60960" bIns="30480" anchor="t">
            <a:spAutoFit/>
          </a:bodyPr>
          <a:lstStyle/>
          <a:p>
            <a:pPr algn="ctr" defTabSz="609630"/>
            <a:r>
              <a:rPr lang="en-US" sz="3200" b="1" kern="0">
                <a:solidFill>
                  <a:srgbClr val="C00000"/>
                </a:solidFill>
                <a:latin typeface="Calibri"/>
              </a:rPr>
              <a:t>Where is the water in our watershed?</a:t>
            </a:r>
            <a:endParaRPr lang="en-US" sz="3200" b="1" kern="0">
              <a:solidFill>
                <a:srgbClr val="C00000"/>
              </a:solidFill>
              <a:latin typeface="Calibri"/>
              <a:ea typeface="Calibri"/>
              <a:cs typeface="Calibri"/>
            </a:endParaRPr>
          </a:p>
        </p:txBody>
      </p:sp>
      <p:sp>
        <p:nvSpPr>
          <p:cNvPr id="8" name="object 7">
            <a:extLst>
              <a:ext uri="{FF2B5EF4-FFF2-40B4-BE49-F238E27FC236}">
                <a16:creationId xmlns:a16="http://schemas.microsoft.com/office/drawing/2014/main" id="{2DBB8DFF-AABA-793A-9800-F7769D1E19EA}"/>
              </a:ext>
            </a:extLst>
          </p:cNvPr>
          <p:cNvSpPr txBox="1">
            <a:spLocks/>
          </p:cNvSpPr>
          <p:nvPr/>
        </p:nvSpPr>
        <p:spPr>
          <a:xfrm>
            <a:off x="7524355" y="76617"/>
            <a:ext cx="2512781" cy="1144304"/>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a:solidFill>
                  <a:prstClr val="white"/>
                </a:solidFill>
                <a:latin typeface="Calibri"/>
              </a:rPr>
              <a:t>Lesson 3.1</a:t>
            </a:r>
          </a:p>
          <a:p>
            <a:pPr marL="8467" marR="3387" defTabSz="609630">
              <a:lnSpc>
                <a:spcPct val="121900"/>
              </a:lnSpc>
              <a:spcBef>
                <a:spcPts val="63"/>
              </a:spcBef>
            </a:pPr>
            <a:endParaRPr lang="en-US" sz="4000" b="1" kern="0">
              <a:solidFill>
                <a:prstClr val="white"/>
              </a:solidFill>
              <a:latin typeface="Calibri"/>
            </a:endParaRPr>
          </a:p>
        </p:txBody>
      </p:sp>
      <p:pic>
        <p:nvPicPr>
          <p:cNvPr id="10" name="Picture 9" descr="Science Watershed Diagram | Quizlet">
            <a:extLst>
              <a:ext uri="{FF2B5EF4-FFF2-40B4-BE49-F238E27FC236}">
                <a16:creationId xmlns:a16="http://schemas.microsoft.com/office/drawing/2014/main" id="{AF500524-8F68-7B6A-88D3-8ECB93E57D52}"/>
              </a:ext>
            </a:extLst>
          </p:cNvPr>
          <p:cNvPicPr>
            <a:picLocks noChangeAspect="1"/>
          </p:cNvPicPr>
          <p:nvPr/>
        </p:nvPicPr>
        <p:blipFill>
          <a:blip r:embed="rId3"/>
          <a:stretch>
            <a:fillRect/>
          </a:stretch>
        </p:blipFill>
        <p:spPr>
          <a:xfrm>
            <a:off x="5731396" y="1229348"/>
            <a:ext cx="5634075" cy="5431908"/>
          </a:xfrm>
          <a:prstGeom prst="rect">
            <a:avLst/>
          </a:prstGeom>
        </p:spPr>
      </p:pic>
    </p:spTree>
    <p:extLst>
      <p:ext uri="{BB962C8B-B14F-4D97-AF65-F5344CB8AC3E}">
        <p14:creationId xmlns:p14="http://schemas.microsoft.com/office/powerpoint/2010/main" val="3152125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048226-C4CF-2DE2-2DCB-25135376C945}"/>
              </a:ext>
            </a:extLst>
          </p:cNvPr>
          <p:cNvSpPr/>
          <p:nvPr/>
        </p:nvSpPr>
        <p:spPr>
          <a:xfrm>
            <a:off x="299277" y="1795667"/>
            <a:ext cx="11726251" cy="51965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7" name="Rectangle 6">
            <a:extLst>
              <a:ext uri="{FF2B5EF4-FFF2-40B4-BE49-F238E27FC236}">
                <a16:creationId xmlns:a16="http://schemas.microsoft.com/office/drawing/2014/main" id="{33243508-BE69-8B5D-0949-1AFF7252B17C}"/>
              </a:ext>
            </a:extLst>
          </p:cNvPr>
          <p:cNvSpPr/>
          <p:nvPr/>
        </p:nvSpPr>
        <p:spPr>
          <a:xfrm>
            <a:off x="10211572" y="5284310"/>
            <a:ext cx="1813803" cy="14853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Title 3">
            <a:extLst>
              <a:ext uri="{FF2B5EF4-FFF2-40B4-BE49-F238E27FC236}">
                <a16:creationId xmlns:a16="http://schemas.microsoft.com/office/drawing/2014/main" id="{C702E098-9126-1E27-B64A-48AB10AAD8CD}"/>
              </a:ext>
            </a:extLst>
          </p:cNvPr>
          <p:cNvSpPr txBox="1">
            <a:spLocks/>
          </p:cNvSpPr>
          <p:nvPr/>
        </p:nvSpPr>
        <p:spPr>
          <a:xfrm>
            <a:off x="732590" y="601148"/>
            <a:ext cx="10726821" cy="781169"/>
          </a:xfrm>
          <a:prstGeom prst="rect">
            <a:avLst/>
          </a:prstGeom>
        </p:spPr>
        <p:txBody>
          <a:bodyPr>
            <a:noAutofit/>
          </a:bodyPr>
          <a:lstStyle>
            <a:lvl1pPr eaLnBrk="1" hangingPunct="1">
              <a:defRPr>
                <a:latin typeface="+mj-lt"/>
                <a:ea typeface="+mj-ea"/>
                <a:cs typeface="+mj-cs"/>
              </a:defRPr>
            </a:lvl1pPr>
          </a:lstStyle>
          <a:p>
            <a:pPr algn="ctr" defTabSz="609630"/>
            <a:r>
              <a:rPr lang="en-US" sz="5334" b="1" i="1" kern="0">
                <a:solidFill>
                  <a:srgbClr val="002776"/>
                </a:solidFill>
                <a:latin typeface="Calibri" panose="020F0502020204030204" pitchFamily="34" charset="0"/>
                <a:ea typeface="Calibri" panose="020F0502020204030204" pitchFamily="34" charset="0"/>
                <a:cs typeface="Calibri" panose="020F0502020204030204" pitchFamily="34" charset="0"/>
              </a:rPr>
              <a:t>Understanding Urban Watersheds</a:t>
            </a:r>
            <a:endParaRPr lang="en-US" sz="4000" kern="0">
              <a:solidFill>
                <a:srgbClr val="002776"/>
              </a:solidFill>
              <a:latin typeface="Calibri" panose="020F0502020204030204" pitchFamily="34" charset="0"/>
              <a:ea typeface="Calibri" panose="020F0502020204030204" pitchFamily="34" charset="0"/>
              <a:cs typeface="Calibri" panose="020F0502020204030204" pitchFamily="34" charset="0"/>
            </a:endParaRPr>
          </a:p>
          <a:p>
            <a:pPr algn="ctr" defTabSz="609630"/>
            <a:br>
              <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732589" y="1610779"/>
            <a:ext cx="10537922" cy="5232202"/>
          </a:xfrm>
          <a:prstGeom prst="rect">
            <a:avLst/>
          </a:prstGeom>
          <a:noFill/>
          <a:ln w="9525">
            <a:noFill/>
            <a:miter lim="800000"/>
            <a:headEnd/>
            <a:tailEnd/>
          </a:ln>
        </p:spPr>
        <p:txBody>
          <a:bodyPr wrap="square" lIns="60960" tIns="30480" rIns="60960" bIns="3048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 </a:t>
            </a:r>
            <a:r>
              <a:rPr lang="en-US" sz="4800" b="1" kern="0">
                <a:solidFill>
                  <a:sysClr val="windowText" lastClr="000000"/>
                </a:solidFill>
                <a:latin typeface="Calibri"/>
              </a:rPr>
              <a:t> </a:t>
            </a:r>
          </a:p>
          <a:p>
            <a:pPr marL="571529" indent="-571529" defTabSz="609630">
              <a:buFont typeface="Arial" panose="020B0604020202020204" pitchFamily="34" charset="0"/>
              <a:buChar char="•"/>
            </a:pPr>
            <a:r>
              <a:rPr lang="en-US" sz="3600">
                <a:solidFill>
                  <a:srgbClr val="002776"/>
                </a:solidFill>
                <a:latin typeface="Calibri"/>
              </a:rPr>
              <a:t>How does human impact on the land affect water and heat within a watershed?</a:t>
            </a:r>
            <a:endParaRPr lang="en-US" sz="3600">
              <a:solidFill>
                <a:srgbClr val="002776"/>
              </a:solidFill>
              <a:latin typeface="Calibri"/>
              <a:ea typeface="Calibri"/>
              <a:cs typeface="Calibri"/>
            </a:endParaRPr>
          </a:p>
          <a:p>
            <a:pPr marL="571529" indent="-571529" defTabSz="609630">
              <a:buFont typeface="Arial" panose="020B0604020202020204" pitchFamily="34" charset="0"/>
              <a:buChar char="•"/>
            </a:pPr>
            <a:r>
              <a:rPr lang="en-US" sz="3600">
                <a:solidFill>
                  <a:srgbClr val="002776"/>
                </a:solidFill>
                <a:latin typeface="Calibri"/>
              </a:rPr>
              <a:t>How do the parts of an urban watershed interact with the water cycle?</a:t>
            </a:r>
            <a:endParaRPr lang="en-US" sz="3600">
              <a:solidFill>
                <a:srgbClr val="002776"/>
              </a:solidFill>
              <a:latin typeface="Calibri"/>
              <a:ea typeface="Calibri"/>
              <a:cs typeface="Calibri"/>
            </a:endParaRPr>
          </a:p>
          <a:p>
            <a:pPr marL="571529" indent="-571529" defTabSz="609630">
              <a:buFont typeface="Arial" panose="020B0604020202020204" pitchFamily="34" charset="0"/>
              <a:buChar char="•"/>
            </a:pPr>
            <a:r>
              <a:rPr lang="en-US" sz="3600">
                <a:solidFill>
                  <a:srgbClr val="002776"/>
                </a:solidFill>
                <a:latin typeface="Calibri"/>
                <a:ea typeface="Calibri"/>
                <a:cs typeface="Calibri"/>
              </a:rPr>
              <a:t>How do we manage a watershed to make sure our water is clean and sustainable? </a:t>
            </a:r>
          </a:p>
          <a:p>
            <a:pPr marL="571529" indent="-571529" defTabSz="609630">
              <a:buFont typeface="Arial" panose="020B0604020202020204" pitchFamily="34" charset="0"/>
              <a:buChar char="•"/>
            </a:pPr>
            <a:r>
              <a:rPr lang="en-US" sz="3600">
                <a:solidFill>
                  <a:srgbClr val="002776"/>
                </a:solidFill>
                <a:latin typeface="Calibri"/>
                <a:ea typeface="Calibri"/>
                <a:cs typeface="Calibri"/>
              </a:rPr>
              <a:t>How do the parts of a watershed interact with</a:t>
            </a:r>
          </a:p>
          <a:p>
            <a:pPr defTabSz="609630"/>
            <a:r>
              <a:rPr lang="en-US" sz="3600">
                <a:solidFill>
                  <a:srgbClr val="002776"/>
                </a:solidFill>
                <a:latin typeface="Calibri"/>
                <a:ea typeface="Calibri"/>
                <a:cs typeface="Calibri"/>
              </a:rPr>
              <a:t>   the water cycle?</a:t>
            </a:r>
            <a:endParaRPr lang="en-US" sz="1200">
              <a:solidFill>
                <a:prstClr val="black"/>
              </a:solidFill>
              <a:latin typeface="Calibri"/>
              <a:ea typeface="Calibri"/>
              <a:cs typeface="Calibri"/>
            </a:endParaRPr>
          </a:p>
        </p:txBody>
      </p:sp>
      <p:sp>
        <p:nvSpPr>
          <p:cNvPr id="4" name="object 7">
            <a:extLst>
              <a:ext uri="{FF2B5EF4-FFF2-40B4-BE49-F238E27FC236}">
                <a16:creationId xmlns:a16="http://schemas.microsoft.com/office/drawing/2014/main" id="{CBBFA853-5499-90FB-BF0B-9900F7ABB867}"/>
              </a:ext>
            </a:extLst>
          </p:cNvPr>
          <p:cNvSpPr txBox="1">
            <a:spLocks/>
          </p:cNvSpPr>
          <p:nvPr/>
        </p:nvSpPr>
        <p:spPr>
          <a:xfrm>
            <a:off x="576148" y="-75298"/>
            <a:ext cx="7192708"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a:t>
            </a:r>
            <a:r>
              <a:rPr lang="en-US" sz="4000" b="1">
                <a:solidFill>
                  <a:srgbClr val="002776"/>
                </a:solidFill>
                <a:latin typeface="Calibri"/>
              </a:rPr>
              <a:t>LESSON 3.2</a:t>
            </a:r>
          </a:p>
          <a:p>
            <a:pPr marL="8467" marR="3387" defTabSz="609630">
              <a:lnSpc>
                <a:spcPct val="121900"/>
              </a:lnSpc>
              <a:spcBef>
                <a:spcPts val="63"/>
              </a:spcBef>
            </a:pPr>
            <a:endParaRPr lang="en-US" sz="4000" b="1" kern="0">
              <a:solidFill>
                <a:srgbClr val="AB0520"/>
              </a:solidFill>
              <a:latin typeface="Calibri"/>
            </a:endParaRPr>
          </a:p>
        </p:txBody>
      </p:sp>
      <p:cxnSp>
        <p:nvCxnSpPr>
          <p:cNvPr id="5" name="Straight Connector 4">
            <a:extLst>
              <a:ext uri="{FF2B5EF4-FFF2-40B4-BE49-F238E27FC236}">
                <a16:creationId xmlns:a16="http://schemas.microsoft.com/office/drawing/2014/main" id="{001003D7-A4C0-6300-DFDC-E10CAB9ACCBD}"/>
              </a:ext>
            </a:extLst>
          </p:cNvPr>
          <p:cNvCxnSpPr>
            <a:cxnSpLocks/>
          </p:cNvCxnSpPr>
          <p:nvPr/>
        </p:nvCxnSpPr>
        <p:spPr>
          <a:xfrm>
            <a:off x="576148" y="650715"/>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5D790C22-C59E-72A9-A8DF-39A403FA3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803" y="5287753"/>
            <a:ext cx="1496445" cy="1352747"/>
          </a:xfrm>
          <a:prstGeom prst="rect">
            <a:avLst/>
          </a:prstGeom>
          <a:solidFill>
            <a:schemeClr val="bg1"/>
          </a:solidFill>
        </p:spPr>
      </p:pic>
      <p:cxnSp>
        <p:nvCxnSpPr>
          <p:cNvPr id="9" name="Straight Arrow Connector 8">
            <a:extLst>
              <a:ext uri="{FF2B5EF4-FFF2-40B4-BE49-F238E27FC236}">
                <a16:creationId xmlns:a16="http://schemas.microsoft.com/office/drawing/2014/main" id="{115D14F8-966F-B22A-F911-F8F34E4F78C7}"/>
              </a:ext>
            </a:extLst>
          </p:cNvPr>
          <p:cNvCxnSpPr/>
          <p:nvPr/>
        </p:nvCxnSpPr>
        <p:spPr>
          <a:xfrm>
            <a:off x="560294" y="1544190"/>
            <a:ext cx="10705051" cy="5857"/>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38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a:extLst>
            <a:ext uri="{FF2B5EF4-FFF2-40B4-BE49-F238E27FC236}">
              <a16:creationId xmlns:a16="http://schemas.microsoft.com/office/drawing/2014/main" id="{67D8E3F3-8403-ACE6-6C27-60E9AC337D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22F3739-99F4-4471-63EE-5474902F2C6A}"/>
              </a:ext>
            </a:extLst>
          </p:cNvPr>
          <p:cNvSpPr txBox="1"/>
          <p:nvPr/>
        </p:nvSpPr>
        <p:spPr>
          <a:xfrm>
            <a:off x="5251623" y="1055854"/>
            <a:ext cx="7211539" cy="800219"/>
          </a:xfrm>
          <a:prstGeom prst="rect">
            <a:avLst/>
          </a:prstGeom>
          <a:noFill/>
        </p:spPr>
        <p:txBody>
          <a:bodyPr wrap="square" lIns="60960" tIns="30480" rIns="60960" bIns="30480" rtlCol="0" anchor="t">
            <a:spAutoFit/>
          </a:bodyPr>
          <a:lstStyle/>
          <a:p>
            <a:pPr defTabSz="609630"/>
            <a:r>
              <a:rPr lang="en-US" sz="4800" b="1">
                <a:solidFill>
                  <a:prstClr val="white"/>
                </a:solidFill>
                <a:latin typeface="Calibri"/>
              </a:rPr>
              <a:t>Revisit watershed models:</a:t>
            </a:r>
          </a:p>
        </p:txBody>
      </p:sp>
      <p:sp>
        <p:nvSpPr>
          <p:cNvPr id="2" name="object 7">
            <a:extLst>
              <a:ext uri="{FF2B5EF4-FFF2-40B4-BE49-F238E27FC236}">
                <a16:creationId xmlns:a16="http://schemas.microsoft.com/office/drawing/2014/main" id="{CB637DC3-19FA-E6A9-2F2A-3571E7F5D912}"/>
              </a:ext>
            </a:extLst>
          </p:cNvPr>
          <p:cNvSpPr txBox="1">
            <a:spLocks/>
          </p:cNvSpPr>
          <p:nvPr/>
        </p:nvSpPr>
        <p:spPr>
          <a:xfrm>
            <a:off x="576148" y="228906"/>
            <a:ext cx="9006336"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LESSON 3.2</a:t>
            </a:r>
            <a:endParaRPr lang="en-US" sz="4000" b="1" i="1" kern="0">
              <a:solidFill>
                <a:srgbClr val="AB0520"/>
              </a:solidFill>
              <a:latin typeface="Calibri"/>
              <a:ea typeface="Calibri"/>
              <a:cs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CE9525D3-E371-1B95-D212-CEE653B4DC68}"/>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4358E5F-58C8-5F9B-D4D5-440B78FD6E7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rot="16200000">
            <a:off x="610644" y="1226960"/>
            <a:ext cx="4153785" cy="5383810"/>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sp>
        <p:nvSpPr>
          <p:cNvPr id="8" name="Rectangle 3">
            <a:extLst>
              <a:ext uri="{FF2B5EF4-FFF2-40B4-BE49-F238E27FC236}">
                <a16:creationId xmlns:a16="http://schemas.microsoft.com/office/drawing/2014/main" id="{75C05601-1756-F6BE-0A28-977909C8E985}"/>
              </a:ext>
            </a:extLst>
          </p:cNvPr>
          <p:cNvSpPr txBox="1">
            <a:spLocks noChangeArrowheads="1"/>
          </p:cNvSpPr>
          <p:nvPr/>
        </p:nvSpPr>
        <p:spPr>
          <a:xfrm>
            <a:off x="6096000" y="1848998"/>
            <a:ext cx="5528930" cy="3214816"/>
          </a:xfrm>
          <a:prstGeom prst="rect">
            <a:avLst/>
          </a:prstGeom>
        </p:spPr>
        <p:txBody>
          <a:bodyPr vert="horz" lIns="60960" tIns="30480" rIns="60960" bIns="30480" rtlCol="0" anchor="t">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lnSpc>
                <a:spcPct val="90000"/>
              </a:lnSpc>
              <a:buClr>
                <a:srgbClr val="1F497D">
                  <a:lumMod val="75000"/>
                </a:srgbClr>
              </a:buClr>
              <a:buNone/>
            </a:pPr>
            <a:r>
              <a:rPr lang="en-US" sz="2667" b="1">
                <a:solidFill>
                  <a:prstClr val="white"/>
                </a:solidFill>
                <a:latin typeface="Arial"/>
                <a:cs typeface="Arial"/>
              </a:rPr>
              <a:t>Where will water be absorbed?</a:t>
            </a:r>
            <a:endParaRPr lang="en-US" sz="1867">
              <a:solidFill>
                <a:prstClr val="white"/>
              </a:solidFill>
            </a:endParaRPr>
          </a:p>
          <a:p>
            <a:pPr marL="0" indent="0" defTabSz="609630">
              <a:lnSpc>
                <a:spcPct val="90000"/>
              </a:lnSpc>
              <a:buClr>
                <a:srgbClr val="1F497D">
                  <a:lumMod val="75000"/>
                </a:srgbClr>
              </a:buClr>
              <a:buNone/>
            </a:pPr>
            <a:endParaRPr lang="en-US" sz="2667" b="1">
              <a:solidFill>
                <a:prstClr val="white"/>
              </a:solidFill>
            </a:endParaRPr>
          </a:p>
          <a:p>
            <a:pPr marL="0" indent="0" defTabSz="609630">
              <a:lnSpc>
                <a:spcPct val="90000"/>
              </a:lnSpc>
              <a:buClr>
                <a:srgbClr val="1F497D">
                  <a:lumMod val="75000"/>
                </a:srgbClr>
              </a:buClr>
              <a:buNone/>
            </a:pPr>
            <a:r>
              <a:rPr lang="en-US" sz="2667" b="1">
                <a:solidFill>
                  <a:prstClr val="white"/>
                </a:solidFill>
                <a:latin typeface="Arial"/>
                <a:cs typeface="Arial"/>
              </a:rPr>
              <a:t>Where will water remain on the surface?</a:t>
            </a:r>
          </a:p>
          <a:p>
            <a:pPr marL="0" indent="0" defTabSz="609630">
              <a:lnSpc>
                <a:spcPct val="90000"/>
              </a:lnSpc>
              <a:buClr>
                <a:srgbClr val="1F497D">
                  <a:lumMod val="75000"/>
                </a:srgbClr>
              </a:buClr>
              <a:buNone/>
            </a:pPr>
            <a:endParaRPr lang="en-US" sz="2667" b="1">
              <a:solidFill>
                <a:prstClr val="white"/>
              </a:solidFill>
            </a:endParaRPr>
          </a:p>
          <a:p>
            <a:pPr marL="0" indent="0" defTabSz="609630">
              <a:lnSpc>
                <a:spcPct val="90000"/>
              </a:lnSpc>
              <a:buClr>
                <a:srgbClr val="1F497D">
                  <a:lumMod val="75000"/>
                </a:srgbClr>
              </a:buClr>
              <a:buNone/>
            </a:pPr>
            <a:r>
              <a:rPr lang="en-US" sz="2667" b="1">
                <a:solidFill>
                  <a:prstClr val="white"/>
                </a:solidFill>
                <a:latin typeface="Arial"/>
                <a:cs typeface="Arial"/>
              </a:rPr>
              <a:t>Make predictions about which areas will be warmer and which will be colder:</a:t>
            </a:r>
            <a:endParaRPr lang="en-US" sz="2667" b="1">
              <a:solidFill>
                <a:prstClr val="white"/>
              </a:solidFill>
            </a:endParaRPr>
          </a:p>
          <a:p>
            <a:pPr marL="381019" indent="-381019" algn="ctr" defTabSz="609630">
              <a:lnSpc>
                <a:spcPct val="90000"/>
              </a:lnSpc>
              <a:buClr>
                <a:srgbClr val="1F497D">
                  <a:lumMod val="75000"/>
                </a:srgbClr>
              </a:buClr>
            </a:pPr>
            <a:r>
              <a:rPr lang="en-US" sz="2667" b="1">
                <a:solidFill>
                  <a:prstClr val="white"/>
                </a:solidFill>
                <a:latin typeface="Arial"/>
                <a:cs typeface="Arial"/>
              </a:rPr>
              <a:t>Buildings</a:t>
            </a:r>
            <a:endParaRPr lang="en-US" sz="2667" b="1">
              <a:solidFill>
                <a:prstClr val="white"/>
              </a:solidFill>
            </a:endParaRPr>
          </a:p>
          <a:p>
            <a:pPr marL="381019" indent="-381019" algn="ctr" defTabSz="609630">
              <a:lnSpc>
                <a:spcPct val="90000"/>
              </a:lnSpc>
              <a:buClr>
                <a:srgbClr val="17375E"/>
              </a:buClr>
            </a:pPr>
            <a:r>
              <a:rPr lang="en-US" sz="2667" b="1">
                <a:solidFill>
                  <a:prstClr val="white"/>
                </a:solidFill>
                <a:latin typeface="Arial"/>
                <a:cs typeface="Arial"/>
              </a:rPr>
              <a:t>Parking lots</a:t>
            </a:r>
            <a:endParaRPr lang="en-US" sz="2667" b="1">
              <a:solidFill>
                <a:prstClr val="white"/>
              </a:solidFill>
            </a:endParaRPr>
          </a:p>
          <a:p>
            <a:pPr marL="381019" indent="-381019" algn="ctr" defTabSz="609630">
              <a:lnSpc>
                <a:spcPct val="90000"/>
              </a:lnSpc>
              <a:buClr>
                <a:srgbClr val="17375E"/>
              </a:buClr>
            </a:pPr>
            <a:r>
              <a:rPr lang="en-US" sz="2667" b="1">
                <a:solidFill>
                  <a:prstClr val="white"/>
                </a:solidFill>
                <a:latin typeface="Arial"/>
                <a:cs typeface="Arial"/>
              </a:rPr>
              <a:t>Farms</a:t>
            </a:r>
            <a:endParaRPr lang="en-US" sz="2667" b="1">
              <a:solidFill>
                <a:prstClr val="white"/>
              </a:solidFill>
            </a:endParaRPr>
          </a:p>
          <a:p>
            <a:pPr marL="381019" indent="-381019" algn="ctr" defTabSz="609630">
              <a:lnSpc>
                <a:spcPct val="90000"/>
              </a:lnSpc>
              <a:buClr>
                <a:srgbClr val="17375E"/>
              </a:buClr>
            </a:pPr>
            <a:r>
              <a:rPr lang="en-US" sz="2667" b="1">
                <a:solidFill>
                  <a:prstClr val="white"/>
                </a:solidFill>
                <a:latin typeface="Arial"/>
                <a:cs typeface="Arial"/>
              </a:rPr>
              <a:t>Parks</a:t>
            </a:r>
            <a:endParaRPr lang="en-US" sz="2667" b="1">
              <a:solidFill>
                <a:prstClr val="white"/>
              </a:solidFill>
            </a:endParaRPr>
          </a:p>
          <a:p>
            <a:pPr marL="381019" indent="-381019" algn="ctr" defTabSz="609630">
              <a:lnSpc>
                <a:spcPct val="90000"/>
              </a:lnSpc>
              <a:buClr>
                <a:srgbClr val="17375E"/>
              </a:buClr>
            </a:pPr>
            <a:endParaRPr lang="en-US" sz="2667" b="1">
              <a:solidFill>
                <a:prstClr val="white"/>
              </a:solidFill>
            </a:endParaRPr>
          </a:p>
          <a:p>
            <a:pPr marL="0" indent="0" algn="ctr" defTabSz="609630">
              <a:lnSpc>
                <a:spcPct val="90000"/>
              </a:lnSpc>
              <a:buClr>
                <a:srgbClr val="1F497D">
                  <a:lumMod val="75000"/>
                </a:srgbClr>
              </a:buClr>
              <a:buNone/>
            </a:pPr>
            <a:endParaRPr lang="en-US" sz="2667" b="1">
              <a:solidFill>
                <a:srgbClr val="FFFFFF"/>
              </a:solidFill>
            </a:endParaRPr>
          </a:p>
          <a:p>
            <a:pPr marL="0" indent="0" defTabSz="609630">
              <a:lnSpc>
                <a:spcPct val="90000"/>
              </a:lnSpc>
              <a:buClr>
                <a:srgbClr val="1F497D">
                  <a:lumMod val="75000"/>
                </a:srgbClr>
              </a:buClr>
              <a:buNone/>
            </a:pPr>
            <a:endParaRPr lang="en-US" sz="2400" b="1">
              <a:solidFill>
                <a:srgbClr val="1F497D">
                  <a:lumMod val="75000"/>
                </a:srgbClr>
              </a:solidFill>
            </a:endParaRPr>
          </a:p>
        </p:txBody>
      </p:sp>
    </p:spTree>
    <p:extLst>
      <p:ext uri="{BB962C8B-B14F-4D97-AF65-F5344CB8AC3E}">
        <p14:creationId xmlns:p14="http://schemas.microsoft.com/office/powerpoint/2010/main" val="3525890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F0D08D-7FD4-38F5-3BFD-7E9CADDBCE43}"/>
              </a:ext>
            </a:extLst>
          </p:cNvPr>
          <p:cNvSpPr/>
          <p:nvPr/>
        </p:nvSpPr>
        <p:spPr>
          <a:xfrm>
            <a:off x="10211572" y="5284310"/>
            <a:ext cx="1813803" cy="1485319"/>
          </a:xfrm>
          <a:prstGeom prst="rect">
            <a:avLst/>
          </a:prstGeom>
          <a:solidFill>
            <a:srgbClr val="84A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11204727" cy="61068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WATERSHED: </a:t>
            </a:r>
            <a:r>
              <a:rPr lang="en-US" sz="4000" b="1" i="1" kern="0">
                <a:solidFill>
                  <a:srgbClr val="AB0520"/>
                </a:solidFill>
                <a:latin typeface="Calibri"/>
              </a:rPr>
              <a:t>Understanding Urban Watersheds</a:t>
            </a:r>
            <a:r>
              <a:rPr lang="en-US" sz="4000" b="1" kern="0">
                <a:solidFill>
                  <a:srgbClr val="AB0520"/>
                </a:solidFill>
                <a:latin typeface="Calibri"/>
              </a:rPr>
              <a:t> </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3392780" y="1070245"/>
            <a:ext cx="8556107" cy="762000"/>
          </a:xfrm>
          <a:prstGeom prst="rect">
            <a:avLst/>
          </a:prstGeom>
        </p:spPr>
        <p:txBody>
          <a:bodyPr/>
          <a:lstStyle>
            <a:lvl1pPr eaLnBrk="1" hangingPunct="1">
              <a:defRPr>
                <a:latin typeface="+mj-lt"/>
                <a:ea typeface="+mj-ea"/>
                <a:cs typeface="+mj-cs"/>
              </a:defRPr>
            </a:lvl1pPr>
          </a:lstStyle>
          <a:p>
            <a:pPr algn="ctr" defTabSz="609630"/>
            <a:r>
              <a:rPr lang="en-US" sz="5867" b="1" kern="0">
                <a:solidFill>
                  <a:srgbClr val="002776"/>
                </a:solidFill>
                <a:latin typeface="Calibri"/>
              </a:rPr>
              <a:t>Following the Flow</a:t>
            </a:r>
          </a:p>
        </p:txBody>
      </p:sp>
      <p:sp>
        <p:nvSpPr>
          <p:cNvPr id="6" name="TextBox 5">
            <a:extLst>
              <a:ext uri="{FF2B5EF4-FFF2-40B4-BE49-F238E27FC236}">
                <a16:creationId xmlns:a16="http://schemas.microsoft.com/office/drawing/2014/main" id="{A4A78A99-CAD4-3BB0-E784-70ECDA29D4C9}"/>
              </a:ext>
            </a:extLst>
          </p:cNvPr>
          <p:cNvSpPr txBox="1"/>
          <p:nvPr/>
        </p:nvSpPr>
        <p:spPr>
          <a:xfrm>
            <a:off x="4720857" y="2074567"/>
            <a:ext cx="7471143" cy="2698496"/>
          </a:xfrm>
          <a:prstGeom prst="rect">
            <a:avLst/>
          </a:prstGeom>
          <a:noFill/>
        </p:spPr>
        <p:txBody>
          <a:bodyPr wrap="square">
            <a:spAutoFit/>
          </a:bodyPr>
          <a:lstStyle/>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When rain falls or when snow melts, does the water just sit there? Or does it move? Why?</a:t>
            </a:r>
          </a:p>
          <a:p>
            <a:pPr marL="381019" indent="-381019" defTabSz="609630">
              <a:buFont typeface="Wingdings" panose="05000000000000000000" pitchFamily="2" charset="2"/>
              <a:buChar char="Ø"/>
            </a:pPr>
            <a:endParaRPr lang="en-US" sz="933" b="1">
              <a:solidFill>
                <a:srgbClr val="002776"/>
              </a:solidFill>
              <a:latin typeface="Arial" panose="020B0604020202020204" pitchFamily="34" charset="0"/>
            </a:endParaRPr>
          </a:p>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We know some of it may percolate down through earth materials into the ground, but most of it flows downhill as what? </a:t>
            </a:r>
            <a:endParaRPr lang="en-US" sz="800" b="1">
              <a:solidFill>
                <a:srgbClr val="002776"/>
              </a:solidFill>
              <a:latin typeface="Arial" panose="020B0604020202020204" pitchFamily="34" charset="0"/>
            </a:endParaRPr>
          </a:p>
        </p:txBody>
      </p:sp>
      <p:pic>
        <p:nvPicPr>
          <p:cNvPr id="8194" name="Picture 2" descr="After a heavy rain, water runs downhill over the landscape.">
            <a:extLst>
              <a:ext uri="{FF2B5EF4-FFF2-40B4-BE49-F238E27FC236}">
                <a16:creationId xmlns:a16="http://schemas.microsoft.com/office/drawing/2014/main" id="{007F4D6F-BA6F-691F-7593-830FDE002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14" y="1757918"/>
            <a:ext cx="4313823" cy="327908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A112B14-9E80-503C-6D8D-D840CEA69697}"/>
              </a:ext>
            </a:extLst>
          </p:cNvPr>
          <p:cNvSpPr txBox="1"/>
          <p:nvPr/>
        </p:nvSpPr>
        <p:spPr>
          <a:xfrm>
            <a:off x="880061" y="5152332"/>
            <a:ext cx="9440609" cy="1446358"/>
          </a:xfrm>
          <a:prstGeom prst="rect">
            <a:avLst/>
          </a:prstGeom>
          <a:noFill/>
        </p:spPr>
        <p:txBody>
          <a:bodyPr wrap="square" rtlCol="0">
            <a:spAutoFit/>
          </a:bodyPr>
          <a:lstStyle/>
          <a:p>
            <a:pPr defTabSz="609630"/>
            <a:r>
              <a:rPr lang="en-US" sz="2933" b="1">
                <a:solidFill>
                  <a:srgbClr val="C00000"/>
                </a:solidFill>
                <a:latin typeface="Arial" panose="020B0604020202020204" pitchFamily="34" charset="0"/>
              </a:rPr>
              <a:t>Runoff is important as it keeps our rivers, lakes </a:t>
            </a:r>
          </a:p>
          <a:p>
            <a:pPr defTabSz="609630"/>
            <a:r>
              <a:rPr lang="en-US" sz="2933" b="1">
                <a:solidFill>
                  <a:srgbClr val="C00000"/>
                </a:solidFill>
                <a:latin typeface="Arial" panose="020B0604020202020204" pitchFamily="34" charset="0"/>
              </a:rPr>
              <a:t>and groundwater flowing. But…?</a:t>
            </a:r>
          </a:p>
          <a:p>
            <a:pPr defTabSz="609630"/>
            <a:endParaRPr lang="en-US" sz="2933">
              <a:solidFill>
                <a:srgbClr val="C00000"/>
              </a:solidFill>
              <a:latin typeface="Calibri"/>
            </a:endParaRPr>
          </a:p>
        </p:txBody>
      </p:sp>
      <p:pic>
        <p:nvPicPr>
          <p:cNvPr id="5" name="Picture 2">
            <a:extLst>
              <a:ext uri="{FF2B5EF4-FFF2-40B4-BE49-F238E27FC236}">
                <a16:creationId xmlns:a16="http://schemas.microsoft.com/office/drawing/2014/main" id="{8839B42E-E7B6-0960-8C8D-220CEF6D9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8342" y="5346369"/>
            <a:ext cx="1496445" cy="1352747"/>
          </a:xfrm>
          <a:prstGeom prst="rect">
            <a:avLst/>
          </a:prstGeom>
          <a:solidFill>
            <a:schemeClr val="bg1"/>
          </a:solidFill>
        </p:spPr>
      </p:pic>
    </p:spTree>
    <p:extLst>
      <p:ext uri="{BB962C8B-B14F-4D97-AF65-F5344CB8AC3E}">
        <p14:creationId xmlns:p14="http://schemas.microsoft.com/office/powerpoint/2010/main" val="30927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7" ma:contentTypeDescription="Create a new document." ma:contentTypeScope="" ma:versionID="ab3c3c4529f29c162f4e51af04ae84c5">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5c2883e15ab96eb4db86e112453e4616"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Props1.xml><?xml version="1.0" encoding="utf-8"?>
<ds:datastoreItem xmlns:ds="http://schemas.openxmlformats.org/officeDocument/2006/customXml" ds:itemID="{C0786073-E44A-4787-A505-F8718D91768C}"/>
</file>

<file path=customXml/itemProps2.xml><?xml version="1.0" encoding="utf-8"?>
<ds:datastoreItem xmlns:ds="http://schemas.openxmlformats.org/officeDocument/2006/customXml" ds:itemID="{517031DE-04B2-46DD-B2F1-07DD3FAC651A}"/>
</file>

<file path=customXml/itemProps3.xml><?xml version="1.0" encoding="utf-8"?>
<ds:datastoreItem xmlns:ds="http://schemas.openxmlformats.org/officeDocument/2006/customXml" ds:itemID="{C64D5CED-938C-4359-A590-C55C8A6AD988}"/>
</file>

<file path=docProps/app.xml><?xml version="1.0" encoding="utf-8"?>
<Properties xmlns="http://schemas.openxmlformats.org/officeDocument/2006/extended-properties" xmlns:vt="http://schemas.openxmlformats.org/officeDocument/2006/docPropsVTypes">
  <TotalTime>1</TotalTime>
  <Words>2157</Words>
  <Application>Microsoft Office PowerPoint</Application>
  <PresentationFormat>Widescreen</PresentationFormat>
  <Paragraphs>191</Paragraphs>
  <Slides>21</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ＭＳ Ｐゴシック</vt:lpstr>
      <vt:lpstr>Aptos</vt:lpstr>
      <vt:lpstr>Arial</vt:lpstr>
      <vt:lpstr>Basic Commercial</vt:lpstr>
      <vt:lpstr>Calibri</vt:lpstr>
      <vt:lpstr>Google Sans</vt:lpstr>
      <vt:lpstr>Helvetica Neue</vt:lpstr>
      <vt:lpstr>Merriweather Web</vt:lpstr>
      <vt:lpstr>Source Sans Pro Web</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PERMEABLE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Festival 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Spaeth, Michael Keoki - (mkspaeth)</dc:creator>
  <cp:lastModifiedBy>Spaeth, Michael Keoki - (mkspaeth)</cp:lastModifiedBy>
  <cp:revision>1</cp:revision>
  <dcterms:created xsi:type="dcterms:W3CDTF">2025-08-19T16:27:50Z</dcterms:created>
  <dcterms:modified xsi:type="dcterms:W3CDTF">2025-08-19T16:29:08Z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ies>
</file>